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Lst>
  <p:notesMasterIdLst>
    <p:notesMasterId r:id="rId7"/>
  </p:notesMasterIdLst>
  <p:handoutMasterIdLst>
    <p:handoutMasterId r:id="rId8"/>
  </p:handoutMasterIdLst>
  <p:sldIdLst>
    <p:sldId id="278" r:id="rId5"/>
    <p:sldId id="266" r:id="rId6"/>
  </p:sldIdLst>
  <p:sldSz cx="6858000" cy="9144000" type="screen4x3"/>
  <p:notesSz cx="6797675" cy="987425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1336"/>
    <a:srgbClr val="DCD7D2"/>
    <a:srgbClr val="8B7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showGuides="1">
      <p:cViewPr>
        <p:scale>
          <a:sx n="80" d="100"/>
          <a:sy n="80" d="100"/>
        </p:scale>
        <p:origin x="-3318" y="-312"/>
      </p:cViewPr>
      <p:guideLst>
        <p:guide orient="horz" pos="2880"/>
        <p:guide pos="2160"/>
      </p:guideLst>
    </p:cSldViewPr>
  </p:slideViewPr>
  <p:notesTextViewPr>
    <p:cViewPr>
      <p:scale>
        <a:sx n="1" d="1"/>
        <a:sy n="1" d="1"/>
      </p:scale>
      <p:origin x="0" y="0"/>
    </p:cViewPr>
  </p:notesTextViewPr>
  <p:notesViewPr>
    <p:cSldViewPr snapToGrid="0">
      <p:cViewPr varScale="1">
        <p:scale>
          <a:sx n="85" d="100"/>
          <a:sy n="85" d="100"/>
        </p:scale>
        <p:origin x="-3150" y="-9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59" cy="493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4"/>
            <a:ext cx="2945659" cy="493712"/>
          </a:xfrm>
          <a:prstGeom prst="rect">
            <a:avLst/>
          </a:prstGeom>
        </p:spPr>
        <p:txBody>
          <a:bodyPr vert="horz" lIns="91440" tIns="45720" rIns="91440" bIns="45720" rtlCol="0"/>
          <a:lstStyle>
            <a:lvl1pPr algn="r">
              <a:defRPr sz="1200"/>
            </a:lvl1pPr>
          </a:lstStyle>
          <a:p>
            <a:fld id="{F8855837-FE34-4C9F-8A36-C64EEE12EBBE}" type="datetimeFigureOut">
              <a:rPr lang="en-GB" smtClean="0"/>
              <a:t>08/12/2014</a:t>
            </a:fld>
            <a:endParaRPr lang="en-GB"/>
          </a:p>
        </p:txBody>
      </p:sp>
      <p:sp>
        <p:nvSpPr>
          <p:cNvPr id="4" name="Footer Placeholder 3"/>
          <p:cNvSpPr>
            <a:spLocks noGrp="1"/>
          </p:cNvSpPr>
          <p:nvPr>
            <p:ph type="ftr" sz="quarter" idx="2"/>
          </p:nvPr>
        </p:nvSpPr>
        <p:spPr>
          <a:xfrm>
            <a:off x="0" y="9378828"/>
            <a:ext cx="2945659"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8"/>
            <a:ext cx="2945659" cy="493712"/>
          </a:xfrm>
          <a:prstGeom prst="rect">
            <a:avLst/>
          </a:prstGeom>
        </p:spPr>
        <p:txBody>
          <a:bodyPr vert="horz" lIns="91440" tIns="45720" rIns="91440" bIns="45720" rtlCol="0" anchor="b"/>
          <a:lstStyle>
            <a:lvl1pPr algn="r">
              <a:defRPr sz="1200"/>
            </a:lvl1pPr>
          </a:lstStyle>
          <a:p>
            <a:fld id="{459F5756-C641-4B36-8A3E-D58326F0AFD8}" type="slidenum">
              <a:rPr lang="en-GB" smtClean="0"/>
              <a:t>‹#›</a:t>
            </a:fld>
            <a:endParaRPr lang="en-GB"/>
          </a:p>
        </p:txBody>
      </p:sp>
    </p:spTree>
    <p:extLst>
      <p:ext uri="{BB962C8B-B14F-4D97-AF65-F5344CB8AC3E}">
        <p14:creationId xmlns:p14="http://schemas.microsoft.com/office/powerpoint/2010/main" val="386137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3"/>
            <a:ext cx="2945659" cy="495427"/>
          </a:xfrm>
          <a:prstGeom prst="rect">
            <a:avLst/>
          </a:prstGeom>
        </p:spPr>
        <p:txBody>
          <a:bodyPr vert="horz" lIns="91440" tIns="45720" rIns="91440" bIns="45720" rtlCol="0"/>
          <a:lstStyle>
            <a:lvl1pPr algn="r">
              <a:defRPr sz="1200"/>
            </a:lvl1pPr>
          </a:lstStyle>
          <a:p>
            <a:fld id="{00E40618-C051-4672-B551-1591327FF309}" type="datetimeFigureOut">
              <a:rPr lang="en-GB" smtClean="0"/>
              <a:t>08/12/2014</a:t>
            </a:fld>
            <a:endParaRPr lang="en-GB"/>
          </a:p>
        </p:txBody>
      </p:sp>
      <p:sp>
        <p:nvSpPr>
          <p:cNvPr id="4" name="Slide Image Placeholder 3"/>
          <p:cNvSpPr>
            <a:spLocks noGrp="1" noRot="1" noChangeAspect="1"/>
          </p:cNvSpPr>
          <p:nvPr>
            <p:ph type="sldImg" idx="2"/>
          </p:nvPr>
        </p:nvSpPr>
        <p:spPr>
          <a:xfrm>
            <a:off x="2149475" y="1235075"/>
            <a:ext cx="249872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3C744D5-815D-4A44-9D88-3D93FB21AE7C}" type="slidenum">
              <a:rPr lang="en-GB" smtClean="0"/>
              <a:t>‹#›</a:t>
            </a:fld>
            <a:endParaRPr lang="en-GB"/>
          </a:p>
        </p:txBody>
      </p:sp>
    </p:spTree>
    <p:extLst>
      <p:ext uri="{BB962C8B-B14F-4D97-AF65-F5344CB8AC3E}">
        <p14:creationId xmlns:p14="http://schemas.microsoft.com/office/powerpoint/2010/main" val="39113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08/12/2014</a:t>
            </a:fld>
            <a:endParaRPr lang="en-GB"/>
          </a:p>
        </p:txBody>
      </p:sp>
      <p:sp>
        <p:nvSpPr>
          <p:cNvPr id="5" name="Footer Placeholder 4"/>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0284704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08/12/2014</a:t>
            </a:fld>
            <a:endParaRPr lang="en-GB"/>
          </a:p>
        </p:txBody>
      </p:sp>
      <p:sp>
        <p:nvSpPr>
          <p:cNvPr id="5" name="Footer Placeholder 4"/>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78724190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08/12/2014</a:t>
            </a:fld>
            <a:endParaRPr lang="en-GB"/>
          </a:p>
        </p:txBody>
      </p:sp>
      <p:sp>
        <p:nvSpPr>
          <p:cNvPr id="5" name="Footer Placeholder 4"/>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1785737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solidFill>
                  <a:schemeClr val="tx2"/>
                </a:solidFill>
              </a:defRPr>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cxnSp>
        <p:nvCxnSpPr>
          <p:cNvPr id="29" name="Straight Connector 2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3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5" name="Group 34"/>
          <p:cNvGrpSpPr/>
          <p:nvPr userDrawn="1"/>
        </p:nvGrpSpPr>
        <p:grpSpPr>
          <a:xfrm>
            <a:off x="5131260" y="334274"/>
            <a:ext cx="1383840" cy="301625"/>
            <a:chOff x="6841680" y="250705"/>
            <a:chExt cx="1845120" cy="226219"/>
          </a:xfrm>
          <a:solidFill>
            <a:srgbClr val="DCD7D2"/>
          </a:solidFill>
        </p:grpSpPr>
        <p:grpSp>
          <p:nvGrpSpPr>
            <p:cNvPr id="36" name="Group 35"/>
            <p:cNvGrpSpPr/>
            <p:nvPr userDrawn="1"/>
          </p:nvGrpSpPr>
          <p:grpSpPr>
            <a:xfrm>
              <a:off x="7636668" y="250705"/>
              <a:ext cx="1050132" cy="226219"/>
              <a:chOff x="5619750" y="251047"/>
              <a:chExt cx="1050132" cy="226219"/>
            </a:xfrm>
            <a:grpFill/>
          </p:grpSpPr>
          <p:sp>
            <p:nvSpPr>
              <p:cNvPr id="45" name="Rectangle 4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Triangle 4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Parallelogram 3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arallelogram 3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arallelogram 3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arallelogram 3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arallelogram 4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Parallelogram 4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arallelogram 4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arallelogram 4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1063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Generic">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a:t>
            </a:r>
            <a:r>
              <a:rPr lang="en-US" sz="1000" b="1" baseline="0" smtClean="0">
                <a:solidFill>
                  <a:schemeClr val="bg1"/>
                </a:solidFill>
              </a:rPr>
              <a:t> goes here</a:t>
            </a:r>
            <a:endParaRPr lang="en-US" sz="1000" b="1" smtClean="0">
              <a:solidFill>
                <a:schemeClr val="bg1"/>
              </a:solidFill>
            </a:endParaRP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3" name="Rectangle 12"/>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38234"/>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pos="3408" userDrawn="1">
          <p15:clr>
            <a:srgbClr val="FBAE40"/>
          </p15:clr>
        </p15:guide>
        <p15:guide id="4" orient="horz" pos="1756" userDrawn="1">
          <p15:clr>
            <a:srgbClr val="FBAE40"/>
          </p15:clr>
        </p15:guide>
        <p15:guide id="5" orient="horz" pos="4056" userDrawn="1">
          <p15:clr>
            <a:srgbClr val="FBAE40"/>
          </p15:clr>
        </p15:guide>
        <p15:guide id="6" pos="5401" userDrawn="1">
          <p15:clr>
            <a:srgbClr val="FBAE40"/>
          </p15:clr>
        </p15:guide>
        <p15:guide id="7" pos="4099" userDrawn="1">
          <p15:clr>
            <a:srgbClr val="FBAE40"/>
          </p15:clr>
        </p15:guide>
        <p15:guide id="8" pos="215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Generic 2">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l="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286896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Secondary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0" name="Rectangle 9"/>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53670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Development Infrastructur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898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Environmental  Infrastructure">
    <p:spTree>
      <p:nvGrpSpPr>
        <p:cNvPr id="1" name=""/>
        <p:cNvGrpSpPr/>
        <p:nvPr/>
      </p:nvGrpSpPr>
      <p:grpSpPr>
        <a:xfrm>
          <a:off x="0" y="0"/>
          <a:ext cx="0" cy="0"/>
          <a:chOff x="0" y="0"/>
          <a:chExt cx="0" cy="0"/>
        </a:xfrm>
      </p:grpSpPr>
      <p:sp>
        <p:nvSpPr>
          <p:cNvPr id="9" name="Picture Holder"/>
          <p:cNvSpPr/>
          <p:nvPr userDrawn="1"/>
        </p:nvSpPr>
        <p:spPr>
          <a:xfrm>
            <a:off x="361" y="3719227"/>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r="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2" name="Rectangle 11"/>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57069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Euro Real Estate">
    <p:spTree>
      <p:nvGrpSpPr>
        <p:cNvPr id="1" name=""/>
        <p:cNvGrpSpPr/>
        <p:nvPr/>
      </p:nvGrpSpPr>
      <p:grpSpPr>
        <a:xfrm>
          <a:off x="0" y="0"/>
          <a:ext cx="0" cy="0"/>
          <a:chOff x="0" y="0"/>
          <a:chExt cx="0" cy="0"/>
        </a:xfrm>
      </p:grpSpPr>
      <p:sp>
        <p:nvSpPr>
          <p:cNvPr id="9" name="Picture Holder"/>
          <p:cNvSpPr/>
          <p:nvPr userDrawn="1"/>
        </p:nvSpPr>
        <p:spPr>
          <a:xfrm>
            <a:off x="1568" y="3719228"/>
            <a:ext cx="6428981" cy="4870451"/>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57600 h 3657600"/>
              <a:gd name="connsiteX1" fmla="*/ 0 w 8574066"/>
              <a:gd name="connsiteY1" fmla="*/ 0 h 3657600"/>
              <a:gd name="connsiteX2" fmla="*/ 8574066 w 8574066"/>
              <a:gd name="connsiteY2" fmla="*/ 3882 h 3657600"/>
              <a:gd name="connsiteX3" fmla="*/ 6538586 w 8574066"/>
              <a:gd name="connsiteY3" fmla="*/ 3657600 h 3657600"/>
              <a:gd name="connsiteX4" fmla="*/ 0 w 8574066"/>
              <a:gd name="connsiteY4" fmla="*/ 3657600 h 3657600"/>
              <a:gd name="connsiteX0" fmla="*/ 0 w 8574066"/>
              <a:gd name="connsiteY0" fmla="*/ 3655219 h 3655219"/>
              <a:gd name="connsiteX1" fmla="*/ 4762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0 w 8574066"/>
              <a:gd name="connsiteY0" fmla="*/ 3655219 h 3655219"/>
              <a:gd name="connsiteX1" fmla="*/ 2380 w 8574066"/>
              <a:gd name="connsiteY1" fmla="*/ 0 h 3655219"/>
              <a:gd name="connsiteX2" fmla="*/ 8574066 w 8574066"/>
              <a:gd name="connsiteY2" fmla="*/ 1501 h 3655219"/>
              <a:gd name="connsiteX3" fmla="*/ 6538586 w 8574066"/>
              <a:gd name="connsiteY3" fmla="*/ 3655219 h 3655219"/>
              <a:gd name="connsiteX4" fmla="*/ 0 w 8574066"/>
              <a:gd name="connsiteY4" fmla="*/ 3655219 h 3655219"/>
              <a:gd name="connsiteX0" fmla="*/ 2671 w 8571975"/>
              <a:gd name="connsiteY0" fmla="*/ 3652838 h 3655219"/>
              <a:gd name="connsiteX1" fmla="*/ 289 w 8571975"/>
              <a:gd name="connsiteY1" fmla="*/ 0 h 3655219"/>
              <a:gd name="connsiteX2" fmla="*/ 8571975 w 8571975"/>
              <a:gd name="connsiteY2" fmla="*/ 1501 h 3655219"/>
              <a:gd name="connsiteX3" fmla="*/ 6536495 w 8571975"/>
              <a:gd name="connsiteY3" fmla="*/ 3655219 h 3655219"/>
              <a:gd name="connsiteX4" fmla="*/ 2671 w 8571975"/>
              <a:gd name="connsiteY4" fmla="*/ 3652838 h 3655219"/>
              <a:gd name="connsiteX0" fmla="*/ 2671 w 8571975"/>
              <a:gd name="connsiteY0" fmla="*/ 3652838 h 3652838"/>
              <a:gd name="connsiteX1" fmla="*/ 289 w 8571975"/>
              <a:gd name="connsiteY1" fmla="*/ 0 h 3652838"/>
              <a:gd name="connsiteX2" fmla="*/ 8571975 w 8571975"/>
              <a:gd name="connsiteY2" fmla="*/ 1501 h 3652838"/>
              <a:gd name="connsiteX3" fmla="*/ 6531733 w 8571975"/>
              <a:gd name="connsiteY3" fmla="*/ 3650456 h 3652838"/>
              <a:gd name="connsiteX4" fmla="*/ 2671 w 8571975"/>
              <a:gd name="connsiteY4" fmla="*/ 3652838 h 365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1975" h="3652838">
                <a:moveTo>
                  <a:pt x="2671" y="3652838"/>
                </a:moveTo>
                <a:cubicBezTo>
                  <a:pt x="4258" y="2434432"/>
                  <a:pt x="-1298" y="1218406"/>
                  <a:pt x="289" y="0"/>
                </a:cubicBezTo>
                <a:lnTo>
                  <a:pt x="8571975" y="1501"/>
                </a:lnTo>
                <a:lnTo>
                  <a:pt x="6531733" y="3650456"/>
                </a:lnTo>
                <a:lnTo>
                  <a:pt x="2671" y="3652838"/>
                </a:lnTo>
                <a:close/>
              </a:path>
            </a:pathLst>
          </a:custGeom>
          <a:blipFill>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133600"/>
            <a:ext cx="4869180" cy="853440"/>
          </a:xfrm>
        </p:spPr>
        <p:txBody>
          <a:bodyPr anchor="t" anchorCtr="0"/>
          <a:lstStyle>
            <a:lvl1pPr algn="l">
              <a:lnSpc>
                <a:spcPts val="2600"/>
              </a:lnSpc>
              <a:defRPr sz="2400"/>
            </a:lvl1pPr>
          </a:lstStyle>
          <a:p>
            <a:r>
              <a:rPr lang="en-US" smtClean="0"/>
              <a:t>Click to edit Master title style</a:t>
            </a:r>
            <a:endParaRPr lang="en-US" dirty="0"/>
          </a:p>
        </p:txBody>
      </p:sp>
      <p:sp>
        <p:nvSpPr>
          <p:cNvPr id="3" name="Subtitle 2"/>
          <p:cNvSpPr>
            <a:spLocks noGrp="1"/>
          </p:cNvSpPr>
          <p:nvPr>
            <p:ph type="subTitle" idx="1"/>
          </p:nvPr>
        </p:nvSpPr>
        <p:spPr>
          <a:xfrm>
            <a:off x="514350" y="2987040"/>
            <a:ext cx="4869180" cy="487680"/>
          </a:xfrm>
        </p:spPr>
        <p:txBody>
          <a:bodyPr/>
          <a:lstStyle>
            <a:lvl1pPr marL="0" indent="0" algn="l">
              <a:lnSpc>
                <a:spcPts val="1600"/>
              </a:lnSpc>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Overlay"/>
          <p:cNvSpPr/>
          <p:nvPr userDrawn="1"/>
        </p:nvSpPr>
        <p:spPr>
          <a:xfrm>
            <a:off x="-57" y="3718053"/>
            <a:ext cx="4082636" cy="4871625"/>
          </a:xfrm>
          <a:custGeom>
            <a:avLst/>
            <a:gdLst>
              <a:gd name="connsiteX0" fmla="*/ 0 w 8611644"/>
              <a:gd name="connsiteY0" fmla="*/ 3657600 h 3657600"/>
              <a:gd name="connsiteX1" fmla="*/ 914400 w 8611644"/>
              <a:gd name="connsiteY1" fmla="*/ 0 h 3657600"/>
              <a:gd name="connsiteX2" fmla="*/ 7697244 w 8611644"/>
              <a:gd name="connsiteY2" fmla="*/ 0 h 3657600"/>
              <a:gd name="connsiteX3" fmla="*/ 8611644 w 8611644"/>
              <a:gd name="connsiteY3" fmla="*/ 3657600 h 3657600"/>
              <a:gd name="connsiteX4" fmla="*/ 0 w 8611644"/>
              <a:gd name="connsiteY4" fmla="*/ 3657600 h 3657600"/>
              <a:gd name="connsiteX0" fmla="*/ 0 w 8611644"/>
              <a:gd name="connsiteY0" fmla="*/ 3663863 h 3663863"/>
              <a:gd name="connsiteX1" fmla="*/ 91440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611644"/>
              <a:gd name="connsiteY0" fmla="*/ 3663863 h 3663863"/>
              <a:gd name="connsiteX1" fmla="*/ 0 w 8611644"/>
              <a:gd name="connsiteY1" fmla="*/ 6263 h 3663863"/>
              <a:gd name="connsiteX2" fmla="*/ 8592855 w 8611644"/>
              <a:gd name="connsiteY2" fmla="*/ 0 h 3663863"/>
              <a:gd name="connsiteX3" fmla="*/ 8611644 w 8611644"/>
              <a:gd name="connsiteY3" fmla="*/ 3663863 h 3663863"/>
              <a:gd name="connsiteX4" fmla="*/ 0 w 8611644"/>
              <a:gd name="connsiteY4" fmla="*/ 3663863 h 3663863"/>
              <a:gd name="connsiteX0" fmla="*/ 0 w 8592855"/>
              <a:gd name="connsiteY0" fmla="*/ 3663863 h 3676389"/>
              <a:gd name="connsiteX1" fmla="*/ 0 w 8592855"/>
              <a:gd name="connsiteY1" fmla="*/ 6263 h 3676389"/>
              <a:gd name="connsiteX2" fmla="*/ 8592855 w 8592855"/>
              <a:gd name="connsiteY2" fmla="*/ 0 h 3676389"/>
              <a:gd name="connsiteX3" fmla="*/ 6820422 w 8592855"/>
              <a:gd name="connsiteY3" fmla="*/ 3676389 h 3676389"/>
              <a:gd name="connsiteX4" fmla="*/ 0 w 8592855"/>
              <a:gd name="connsiteY4" fmla="*/ 3663863 h 3676389"/>
              <a:gd name="connsiteX0" fmla="*/ 0 w 8592855"/>
              <a:gd name="connsiteY0" fmla="*/ 3663863 h 3670126"/>
              <a:gd name="connsiteX1" fmla="*/ 0 w 8592855"/>
              <a:gd name="connsiteY1" fmla="*/ 6263 h 3670126"/>
              <a:gd name="connsiteX2" fmla="*/ 8592855 w 8592855"/>
              <a:gd name="connsiteY2" fmla="*/ 0 h 3670126"/>
              <a:gd name="connsiteX3" fmla="*/ 6457167 w 8592855"/>
              <a:gd name="connsiteY3" fmla="*/ 3670126 h 3670126"/>
              <a:gd name="connsiteX4" fmla="*/ 0 w 8592855"/>
              <a:gd name="connsiteY4" fmla="*/ 3663863 h 3670126"/>
              <a:gd name="connsiteX0" fmla="*/ 0 w 8592855"/>
              <a:gd name="connsiteY0" fmla="*/ 3663863 h 3663863"/>
              <a:gd name="connsiteX1" fmla="*/ 0 w 8592855"/>
              <a:gd name="connsiteY1" fmla="*/ 6263 h 3663863"/>
              <a:gd name="connsiteX2" fmla="*/ 8592855 w 8592855"/>
              <a:gd name="connsiteY2" fmla="*/ 0 h 3663863"/>
              <a:gd name="connsiteX3" fmla="*/ 6526060 w 8592855"/>
              <a:gd name="connsiteY3" fmla="*/ 3663863 h 3663863"/>
              <a:gd name="connsiteX4" fmla="*/ 0 w 8592855"/>
              <a:gd name="connsiteY4" fmla="*/ 3663863 h 3663863"/>
              <a:gd name="connsiteX0" fmla="*/ 0 w 8592855"/>
              <a:gd name="connsiteY0" fmla="*/ 3663863 h 3663863"/>
              <a:gd name="connsiteX1" fmla="*/ 0 w 8592855"/>
              <a:gd name="connsiteY1" fmla="*/ 6263 h 3663863"/>
              <a:gd name="connsiteX2" fmla="*/ 8592855 w 8592855"/>
              <a:gd name="connsiteY2" fmla="*/ 0 h 3663863"/>
              <a:gd name="connsiteX3" fmla="*/ 6538586 w 8592855"/>
              <a:gd name="connsiteY3" fmla="*/ 3663863 h 3663863"/>
              <a:gd name="connsiteX4" fmla="*/ 0 w 8592855"/>
              <a:gd name="connsiteY4" fmla="*/ 3663863 h 3663863"/>
              <a:gd name="connsiteX0" fmla="*/ 0 w 8574066"/>
              <a:gd name="connsiteY0" fmla="*/ 3657600 h 3657600"/>
              <a:gd name="connsiteX1" fmla="*/ 0 w 8574066"/>
              <a:gd name="connsiteY1" fmla="*/ 0 h 3657600"/>
              <a:gd name="connsiteX2" fmla="*/ 8574066 w 8574066"/>
              <a:gd name="connsiteY2" fmla="*/ 6263 h 3657600"/>
              <a:gd name="connsiteX3" fmla="*/ 6538586 w 8574066"/>
              <a:gd name="connsiteY3" fmla="*/ 3657600 h 3657600"/>
              <a:gd name="connsiteX4" fmla="*/ 0 w 8574066"/>
              <a:gd name="connsiteY4" fmla="*/ 3657600 h 3657600"/>
              <a:gd name="connsiteX0" fmla="*/ 0 w 8574066"/>
              <a:gd name="connsiteY0" fmla="*/ 3663950 h 3663950"/>
              <a:gd name="connsiteX1" fmla="*/ 3136900 w 8574066"/>
              <a:gd name="connsiteY1" fmla="*/ 0 h 3663950"/>
              <a:gd name="connsiteX2" fmla="*/ 8574066 w 8574066"/>
              <a:gd name="connsiteY2" fmla="*/ 12613 h 3663950"/>
              <a:gd name="connsiteX3" fmla="*/ 6538586 w 8574066"/>
              <a:gd name="connsiteY3" fmla="*/ 3663950 h 3663950"/>
              <a:gd name="connsiteX4" fmla="*/ 0 w 8574066"/>
              <a:gd name="connsiteY4" fmla="*/ 3663950 h 3663950"/>
              <a:gd name="connsiteX0" fmla="*/ 0 w 8574066"/>
              <a:gd name="connsiteY0" fmla="*/ 3651337 h 3651337"/>
              <a:gd name="connsiteX1" fmla="*/ 3136900 w 8574066"/>
              <a:gd name="connsiteY1" fmla="*/ 6437 h 3651337"/>
              <a:gd name="connsiteX2" fmla="*/ 8574066 w 8574066"/>
              <a:gd name="connsiteY2" fmla="*/ 0 h 3651337"/>
              <a:gd name="connsiteX3" fmla="*/ 6538586 w 8574066"/>
              <a:gd name="connsiteY3" fmla="*/ 3651337 h 3651337"/>
              <a:gd name="connsiteX4" fmla="*/ 0 w 8574066"/>
              <a:gd name="connsiteY4" fmla="*/ 3651337 h 3651337"/>
              <a:gd name="connsiteX0" fmla="*/ 0 w 5443516"/>
              <a:gd name="connsiteY0" fmla="*/ 3644987 h 3651337"/>
              <a:gd name="connsiteX1" fmla="*/ 6350 w 5443516"/>
              <a:gd name="connsiteY1" fmla="*/ 6437 h 3651337"/>
              <a:gd name="connsiteX2" fmla="*/ 5443516 w 5443516"/>
              <a:gd name="connsiteY2" fmla="*/ 0 h 3651337"/>
              <a:gd name="connsiteX3" fmla="*/ 3408036 w 5443516"/>
              <a:gd name="connsiteY3" fmla="*/ 3651337 h 3651337"/>
              <a:gd name="connsiteX4" fmla="*/ 0 w 5443516"/>
              <a:gd name="connsiteY4" fmla="*/ 3644987 h 3651337"/>
              <a:gd name="connsiteX0" fmla="*/ 6461 w 5449977"/>
              <a:gd name="connsiteY0" fmla="*/ 3644987 h 3651337"/>
              <a:gd name="connsiteX1" fmla="*/ 285 w 5449977"/>
              <a:gd name="connsiteY1" fmla="*/ 174 h 3651337"/>
              <a:gd name="connsiteX2" fmla="*/ 5449977 w 5449977"/>
              <a:gd name="connsiteY2" fmla="*/ 0 h 3651337"/>
              <a:gd name="connsiteX3" fmla="*/ 3414497 w 5449977"/>
              <a:gd name="connsiteY3" fmla="*/ 3651337 h 3651337"/>
              <a:gd name="connsiteX4" fmla="*/ 6461 w 5449977"/>
              <a:gd name="connsiteY4" fmla="*/ 3644987 h 3651337"/>
              <a:gd name="connsiteX0" fmla="*/ 0 w 5443516"/>
              <a:gd name="connsiteY0" fmla="*/ 3647194 h 3653544"/>
              <a:gd name="connsiteX1" fmla="*/ 8112 w 5443516"/>
              <a:gd name="connsiteY1" fmla="*/ 0 h 3653544"/>
              <a:gd name="connsiteX2" fmla="*/ 5443516 w 5443516"/>
              <a:gd name="connsiteY2" fmla="*/ 2207 h 3653544"/>
              <a:gd name="connsiteX3" fmla="*/ 3408036 w 5443516"/>
              <a:gd name="connsiteY3" fmla="*/ 3653544 h 3653544"/>
              <a:gd name="connsiteX4" fmla="*/ 0 w 5443516"/>
              <a:gd name="connsiteY4" fmla="*/ 3647194 h 3653544"/>
              <a:gd name="connsiteX0" fmla="*/ 0 w 5450659"/>
              <a:gd name="connsiteY0" fmla="*/ 3649750 h 3656100"/>
              <a:gd name="connsiteX1" fmla="*/ 8112 w 5450659"/>
              <a:gd name="connsiteY1" fmla="*/ 2556 h 3656100"/>
              <a:gd name="connsiteX2" fmla="*/ 5450659 w 5450659"/>
              <a:gd name="connsiteY2" fmla="*/ 0 h 3656100"/>
              <a:gd name="connsiteX3" fmla="*/ 3408036 w 5450659"/>
              <a:gd name="connsiteY3" fmla="*/ 3656100 h 3656100"/>
              <a:gd name="connsiteX4" fmla="*/ 0 w 5450659"/>
              <a:gd name="connsiteY4" fmla="*/ 3649750 h 3656100"/>
              <a:gd name="connsiteX0" fmla="*/ 0 w 5443515"/>
              <a:gd name="connsiteY0" fmla="*/ 3649750 h 3656100"/>
              <a:gd name="connsiteX1" fmla="*/ 968 w 5443515"/>
              <a:gd name="connsiteY1" fmla="*/ 2556 h 3656100"/>
              <a:gd name="connsiteX2" fmla="*/ 5443515 w 5443515"/>
              <a:gd name="connsiteY2" fmla="*/ 0 h 3656100"/>
              <a:gd name="connsiteX3" fmla="*/ 3400892 w 5443515"/>
              <a:gd name="connsiteY3" fmla="*/ 3656100 h 3656100"/>
              <a:gd name="connsiteX4" fmla="*/ 0 w 5443515"/>
              <a:gd name="connsiteY4" fmla="*/ 3649750 h 3656100"/>
              <a:gd name="connsiteX0" fmla="*/ 0 w 5443515"/>
              <a:gd name="connsiteY0" fmla="*/ 3649750 h 3653719"/>
              <a:gd name="connsiteX1" fmla="*/ 968 w 5443515"/>
              <a:gd name="connsiteY1" fmla="*/ 2556 h 3653719"/>
              <a:gd name="connsiteX2" fmla="*/ 5443515 w 5443515"/>
              <a:gd name="connsiteY2" fmla="*/ 0 h 3653719"/>
              <a:gd name="connsiteX3" fmla="*/ 3393748 w 5443515"/>
              <a:gd name="connsiteY3" fmla="*/ 3653719 h 3653719"/>
              <a:gd name="connsiteX4" fmla="*/ 0 w 5443515"/>
              <a:gd name="connsiteY4" fmla="*/ 3649750 h 365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515" h="3653719">
                <a:moveTo>
                  <a:pt x="0" y="3649750"/>
                </a:moveTo>
                <a:cubicBezTo>
                  <a:pt x="2117" y="2436900"/>
                  <a:pt x="-1149" y="1215406"/>
                  <a:pt x="968" y="2556"/>
                </a:cubicBezTo>
                <a:lnTo>
                  <a:pt x="5443515" y="0"/>
                </a:lnTo>
                <a:lnTo>
                  <a:pt x="3393748" y="3653719"/>
                </a:lnTo>
                <a:lnTo>
                  <a:pt x="0" y="364975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p:cNvSpPr txBox="1">
            <a:spLocks/>
          </p:cNvSpPr>
          <p:nvPr userDrawn="1"/>
        </p:nvSpPr>
        <p:spPr>
          <a:xfrm>
            <a:off x="514350" y="853440"/>
            <a:ext cx="1371600" cy="24384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kern="1200">
                <a:solidFill>
                  <a:srgbClr val="8F1336"/>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smtClean="0">
                <a:ln>
                  <a:noFill/>
                </a:ln>
                <a:solidFill>
                  <a:srgbClr val="8F1336"/>
                </a:solidFill>
                <a:effectLst/>
                <a:uLnTx/>
                <a:uFillTx/>
                <a:latin typeface="+mj-lt"/>
              </a:rPr>
              <a:t>Creating Real Value.</a:t>
            </a:r>
            <a:endParaRPr kumimoji="0" lang="en-GB" sz="1400" b="0" i="0" u="none" strike="noStrike" kern="1200" cap="none" spc="0" normalizeH="0" baseline="0" noProof="0">
              <a:ln>
                <a:noFill/>
              </a:ln>
              <a:solidFill>
                <a:srgbClr val="8F1336"/>
              </a:solidFill>
              <a:effectLst/>
              <a:uLnTx/>
              <a:uFillTx/>
              <a:latin typeface="+mj-lt"/>
            </a:endParaRPr>
          </a:p>
        </p:txBody>
      </p:sp>
      <p:sp>
        <p:nvSpPr>
          <p:cNvPr id="22" name="Subtitle 2"/>
          <p:cNvSpPr txBox="1">
            <a:spLocks/>
          </p:cNvSpPr>
          <p:nvPr userDrawn="1"/>
        </p:nvSpPr>
        <p:spPr>
          <a:xfrm>
            <a:off x="514351" y="4080980"/>
            <a:ext cx="2083235" cy="487680"/>
          </a:xfrm>
          <a:prstGeom prst="rect">
            <a:avLst/>
          </a:prstGeom>
        </p:spPr>
        <p:txBody>
          <a:bodyPr vert="horz" lIns="0" tIns="0" rIns="0" bIns="0" rtlCol="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pPr>
            <a:r>
              <a:rPr lang="en-US" sz="1000" b="1" smtClean="0">
                <a:solidFill>
                  <a:schemeClr val="bg1"/>
                </a:solidFill>
              </a:rPr>
              <a:t>Date goes here</a:t>
            </a:r>
          </a:p>
          <a:p>
            <a:pPr>
              <a:lnSpc>
                <a:spcPts val="1200"/>
              </a:lnSpc>
              <a:spcBef>
                <a:spcPts val="0"/>
              </a:spcBef>
            </a:pPr>
            <a:r>
              <a:rPr lang="en-US" sz="1000" smtClean="0">
                <a:solidFill>
                  <a:schemeClr val="bg1"/>
                </a:solidFill>
              </a:rPr>
              <a:t>For Discussion Purposes only</a:t>
            </a:r>
            <a:endParaRPr lang="en-US" sz="1000" dirty="0">
              <a:solidFill>
                <a:schemeClr val="bg1"/>
              </a:solidFill>
            </a:endParaRPr>
          </a:p>
        </p:txBody>
      </p:sp>
      <p:sp>
        <p:nvSpPr>
          <p:cNvPr id="23" name="Subtitle 2"/>
          <p:cNvSpPr txBox="1">
            <a:spLocks/>
          </p:cNvSpPr>
          <p:nvPr userDrawn="1"/>
        </p:nvSpPr>
        <p:spPr>
          <a:xfrm>
            <a:off x="514351" y="6304767"/>
            <a:ext cx="2057400" cy="2054269"/>
          </a:xfrm>
          <a:prstGeom prst="rect">
            <a:avLst/>
          </a:prstGeom>
        </p:spPr>
        <p:txBody>
          <a:bodyPr vert="horz" lIns="0" tIns="0" rIns="0" bIns="0" rtlCol="0" anchor="b" anchorCtr="0">
            <a:noAutofit/>
          </a:bodyPr>
          <a:lstStyle>
            <a:lvl1pPr marL="0" indent="0" algn="l" defTabSz="914400" rtl="0" eaLnBrk="1" latinLnBrk="0" hangingPunct="1">
              <a:lnSpc>
                <a:spcPts val="1600"/>
              </a:lnSpc>
              <a:spcBef>
                <a:spcPts val="1000"/>
              </a:spcBef>
              <a:buFont typeface="Arial" panose="020B0604020202020204" pitchFamily="34" charset="0"/>
              <a:buNone/>
              <a:defRPr sz="1400" kern="1200">
                <a:solidFill>
                  <a:srgbClr val="8B7E70"/>
                </a:solidFill>
                <a:latin typeface="+mn-lt"/>
                <a:ea typeface="+mn-ea"/>
                <a:cs typeface="+mn-cs"/>
              </a:defRPr>
            </a:lvl1pPr>
            <a:lvl2pPr marL="457200" indent="0" algn="ctr" defTabSz="914400" rtl="0" eaLnBrk="1" latinLnBrk="0" hangingPunct="1">
              <a:lnSpc>
                <a:spcPct val="90000"/>
              </a:lnSpc>
              <a:spcBef>
                <a:spcPts val="500"/>
              </a:spcBef>
              <a:buClr>
                <a:srgbClr val="8F1336"/>
              </a:buClr>
              <a:buFont typeface="Arial" panose="020B0604020202020204" pitchFamily="34" charset="0"/>
              <a:buNone/>
              <a:defRPr sz="2000" kern="1200">
                <a:solidFill>
                  <a:srgbClr val="8B7E70"/>
                </a:solidFill>
                <a:latin typeface="+mn-lt"/>
                <a:ea typeface="+mn-ea"/>
                <a:cs typeface="+mn-cs"/>
              </a:defRPr>
            </a:lvl2pPr>
            <a:lvl3pPr marL="914400" indent="0" algn="ctr" defTabSz="914400" rtl="0" eaLnBrk="1" latinLnBrk="0" hangingPunct="1">
              <a:lnSpc>
                <a:spcPct val="90000"/>
              </a:lnSpc>
              <a:spcBef>
                <a:spcPts val="500"/>
              </a:spcBef>
              <a:buClr>
                <a:srgbClr val="8F1336"/>
              </a:buClr>
              <a:buFont typeface="Arial" panose="020B0604020202020204" pitchFamily="34" charset="0"/>
              <a:buNone/>
              <a:defRPr sz="1800" kern="1200">
                <a:solidFill>
                  <a:srgbClr val="8B7E70"/>
                </a:solidFill>
                <a:latin typeface="+mn-lt"/>
                <a:ea typeface="+mn-ea"/>
                <a:cs typeface="+mn-cs"/>
              </a:defRPr>
            </a:lvl3pPr>
            <a:lvl4pPr marL="1371600" indent="0" algn="ctr" defTabSz="914400" rtl="0" eaLnBrk="1" latinLnBrk="0" hangingPunct="1">
              <a:lnSpc>
                <a:spcPct val="90000"/>
              </a:lnSpc>
              <a:spcBef>
                <a:spcPts val="500"/>
              </a:spcBef>
              <a:buClr>
                <a:srgbClr val="8F1336"/>
              </a:buClr>
              <a:buFont typeface="Wingdings" panose="05000000000000000000" pitchFamily="2" charset="2"/>
              <a:buNone/>
              <a:defRPr sz="1600" kern="1200">
                <a:solidFill>
                  <a:srgbClr val="8B7E70"/>
                </a:solidFill>
                <a:latin typeface="+mn-lt"/>
                <a:ea typeface="+mn-ea"/>
                <a:cs typeface="+mn-cs"/>
              </a:defRPr>
            </a:lvl4pPr>
            <a:lvl5pPr marL="1828800" indent="0" algn="ctr" defTabSz="914400" rtl="0" eaLnBrk="1" latinLnBrk="0" hangingPunct="1">
              <a:lnSpc>
                <a:spcPct val="90000"/>
              </a:lnSpc>
              <a:spcBef>
                <a:spcPts val="500"/>
              </a:spcBef>
              <a:buClr>
                <a:srgbClr val="8F1336"/>
              </a:buClr>
              <a:buFont typeface="Arial" panose="020B0604020202020204" pitchFamily="34" charset="0"/>
              <a:buNone/>
              <a:defRPr sz="1600" kern="1200">
                <a:solidFill>
                  <a:srgbClr val="8B7E7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00"/>
              </a:lnSpc>
              <a:spcBef>
                <a:spcPts val="0"/>
              </a:spcBef>
              <a:spcAft>
                <a:spcPts val="300"/>
              </a:spcAft>
            </a:pPr>
            <a:r>
              <a:rPr lang="en-US" sz="800" b="0" smtClean="0">
                <a:solidFill>
                  <a:schemeClr val="bg1"/>
                </a:solidFill>
              </a:rPr>
              <a:t>Private &amp; confidential</a:t>
            </a:r>
          </a:p>
          <a:p>
            <a:pPr>
              <a:lnSpc>
                <a:spcPts val="700"/>
              </a:lnSpc>
              <a:spcBef>
                <a:spcPts val="0"/>
              </a:spcBef>
              <a:spcAft>
                <a:spcPts val="300"/>
              </a:spcAft>
            </a:pPr>
            <a:r>
              <a:rPr lang="en-US" sz="600" smtClean="0">
                <a:solidFill>
                  <a:schemeClr val="bg1"/>
                </a:solidFill>
              </a:rPr>
              <a:t>This document is issued by InfraRed Capital Partners Limited („InfraRed‟) and prepared by InfraRed NF Advisers Limited („INFIA‟). InfraRed is authorised and regulated by the Financial Conduct Authority (“FCA”). This document is for information and convenient reference, and does not constitute an offer or solicitation for, or advice that you should enter into, the purchase or sale of any security or other investment product or investment agreement, or any other contract agreement or structure whatsoever. Please refer to the appendices for further important information.</a:t>
            </a:r>
          </a:p>
          <a:p>
            <a:pPr>
              <a:lnSpc>
                <a:spcPts val="1200"/>
              </a:lnSpc>
              <a:spcBef>
                <a:spcPts val="0"/>
              </a:spcBef>
            </a:pPr>
            <a:r>
              <a:rPr lang="en-US" sz="1000" smtClean="0">
                <a:solidFill>
                  <a:schemeClr val="bg1"/>
                </a:solidFill>
              </a:rPr>
              <a:t>ircp.com</a:t>
            </a:r>
            <a:endParaRPr lang="en-US" sz="1000" dirty="0">
              <a:solidFill>
                <a:schemeClr val="bg1"/>
              </a:solidFill>
            </a:endParaRPr>
          </a:p>
        </p:txBody>
      </p:sp>
      <p:pic>
        <p:nvPicPr>
          <p:cNvPr id="4" name="IR Logo"/>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1850" y="775913"/>
            <a:ext cx="1028700" cy="474515"/>
          </a:xfrm>
          <a:prstGeom prst="rect">
            <a:avLst/>
          </a:prstGeom>
        </p:spPr>
      </p:pic>
      <p:sp>
        <p:nvSpPr>
          <p:cNvPr id="11" name="Rectangle 10"/>
          <p:cNvSpPr/>
          <p:nvPr userDrawn="1"/>
        </p:nvSpPr>
        <p:spPr>
          <a:xfrm>
            <a:off x="0" y="3657600"/>
            <a:ext cx="274320" cy="499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83587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pos="3408">
          <p15:clr>
            <a:srgbClr val="FBAE40"/>
          </p15:clr>
        </p15:guide>
        <p15:guide id="4" orient="horz" pos="1756">
          <p15:clr>
            <a:srgbClr val="FBAE40"/>
          </p15:clr>
        </p15:guide>
        <p15:guide id="5"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1063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C361B-2969-491B-8D25-4ED81A4F09A1}" type="datetimeFigureOut">
              <a:rPr lang="en-GB" smtClean="0"/>
              <a:t>08/12/2014</a:t>
            </a:fld>
            <a:endParaRPr lang="en-GB"/>
          </a:p>
        </p:txBody>
      </p:sp>
      <p:sp>
        <p:nvSpPr>
          <p:cNvPr id="5" name="Footer Placeholder 4"/>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70973044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2408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74613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DC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6301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5">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89154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6">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897027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7">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975863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8">
    <p:spTree>
      <p:nvGrpSpPr>
        <p:cNvPr id="1" name=""/>
        <p:cNvGrpSpPr/>
        <p:nvPr/>
      </p:nvGrpSpPr>
      <p:grpSpPr>
        <a:xfrm>
          <a:off x="0" y="0"/>
          <a:ext cx="0" cy="0"/>
          <a:chOff x="0" y="0"/>
          <a:chExt cx="0" cy="0"/>
        </a:xfrm>
      </p:grpSpPr>
      <p:sp>
        <p:nvSpPr>
          <p:cNvPr id="2" name="Title 1"/>
          <p:cNvSpPr>
            <a:spLocks noGrp="1"/>
          </p:cNvSpPr>
          <p:nvPr>
            <p:ph type="title"/>
          </p:nvPr>
        </p:nvSpPr>
        <p:spPr>
          <a:xfrm>
            <a:off x="342900" y="792480"/>
            <a:ext cx="6172200" cy="36576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lvl1pPr>
              <a:defRPr b="0"/>
            </a:lvl1pPr>
          </a:lstStyle>
          <a:p>
            <a:fld id="{FF7F0004-439E-4C06-9D12-964A26B10E33}" type="slidenum">
              <a:rPr lang="en-GB" smtClean="0"/>
              <a:pPr/>
              <a:t>‹#›</a:t>
            </a:fld>
            <a:endParaRPr lang="en-GB"/>
          </a:p>
        </p:txBody>
      </p:sp>
      <p:sp>
        <p:nvSpPr>
          <p:cNvPr id="5" name="Content Placeholder 4"/>
          <p:cNvSpPr>
            <a:spLocks noGrp="1"/>
          </p:cNvSpPr>
          <p:nvPr>
            <p:ph sz="quarter" idx="12" hasCustomPrompt="1"/>
          </p:nvPr>
        </p:nvSpPr>
        <p:spPr>
          <a:xfrm>
            <a:off x="342900" y="1227667"/>
            <a:ext cx="6172200" cy="365760"/>
          </a:xfrm>
        </p:spPr>
        <p:txBody>
          <a:bodyPr/>
          <a:lstStyle>
            <a:lvl1pPr>
              <a:lnSpc>
                <a:spcPts val="1600"/>
              </a:lnSpc>
              <a:defRPr sz="1400"/>
            </a:lvl1pPr>
            <a:lvl2pPr>
              <a:lnSpc>
                <a:spcPts val="1600"/>
              </a:lnSpc>
              <a:defRPr sz="1400"/>
            </a:lvl2pPr>
            <a:lvl3pPr>
              <a:lnSpc>
                <a:spcPts val="1600"/>
              </a:lnSpc>
              <a:defRPr sz="1400"/>
            </a:lvl3pPr>
            <a:lvl4pPr>
              <a:lnSpc>
                <a:spcPts val="1600"/>
              </a:lnSpc>
              <a:defRPr sz="1400"/>
            </a:lvl4pPr>
            <a:lvl5pPr>
              <a:lnSpc>
                <a:spcPts val="1600"/>
              </a:lnSpc>
              <a:defRPr sz="1400"/>
            </a:lvl5pPr>
          </a:lstStyle>
          <a:p>
            <a:pPr lvl="0"/>
            <a:r>
              <a:rPr lang="en-US" smtClean="0"/>
              <a:t>Click to edit Master subtitle styles</a:t>
            </a:r>
            <a:endParaRPr lang="en-GB"/>
          </a:p>
        </p:txBody>
      </p:sp>
      <p:cxnSp>
        <p:nvCxnSpPr>
          <p:cNvPr id="14" name="Straight Connector 13"/>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3"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31" name="Group 30"/>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15" name="Rectangle 1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Triangle 1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46761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8" name="Slide Number Placeholder 7"/>
          <p:cNvSpPr>
            <a:spLocks noGrp="1"/>
          </p:cNvSpPr>
          <p:nvPr>
            <p:ph type="sldNum" sz="quarter" idx="11"/>
          </p:nvPr>
        </p:nvSpPr>
        <p:spPr/>
        <p:txBody>
          <a:bodyPr/>
          <a:lstStyle/>
          <a:p>
            <a:fld id="{FF7F0004-439E-4C06-9D12-964A26B10E33}" type="slidenum">
              <a:rPr lang="en-GB" smtClean="0"/>
              <a:pPr/>
              <a:t>‹#›</a:t>
            </a:fld>
            <a:endParaRPr lang="en-GB"/>
          </a:p>
        </p:txBody>
      </p:sp>
      <p:cxnSp>
        <p:nvCxnSpPr>
          <p:cNvPr id="9" name="Straight Connector 8"/>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4"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5" name="Group 14"/>
          <p:cNvGrpSpPr/>
          <p:nvPr userDrawn="1"/>
        </p:nvGrpSpPr>
        <p:grpSpPr>
          <a:xfrm>
            <a:off x="5131260" y="334274"/>
            <a:ext cx="1383840" cy="301625"/>
            <a:chOff x="6841680" y="250705"/>
            <a:chExt cx="1845120" cy="226219"/>
          </a:xfrm>
          <a:solidFill>
            <a:srgbClr val="DCD7D2"/>
          </a:solidFill>
        </p:grpSpPr>
        <p:grpSp>
          <p:nvGrpSpPr>
            <p:cNvPr id="16" name="Group 15"/>
            <p:cNvGrpSpPr/>
            <p:nvPr userDrawn="1"/>
          </p:nvGrpSpPr>
          <p:grpSpPr>
            <a:xfrm>
              <a:off x="7636668" y="250705"/>
              <a:ext cx="1050132" cy="226219"/>
              <a:chOff x="5619750" y="251047"/>
              <a:chExt cx="1050132" cy="226219"/>
            </a:xfrm>
            <a:grpFill/>
          </p:grpSpPr>
          <p:sp>
            <p:nvSpPr>
              <p:cNvPr id="25" name="Rectangle 24"/>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Triangle 25"/>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Parallelogram 16"/>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arallelogram 18"/>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566380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33393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486836"/>
            <a:ext cx="61722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2900" y="2241551"/>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99557" y="2241551"/>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599557"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13"/>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5" name="Slide Number Placeholder 14"/>
          <p:cNvSpPr>
            <a:spLocks noGrp="1"/>
          </p:cNvSpPr>
          <p:nvPr>
            <p:ph type="sldNum" sz="quarter" idx="11"/>
          </p:nvPr>
        </p:nvSpPr>
        <p:spPr/>
        <p:txBody>
          <a:bodyPr/>
          <a:lstStyle/>
          <a:p>
            <a:fld id="{FF7F0004-439E-4C06-9D12-964A26B10E33}" type="slidenum">
              <a:rPr lang="en-GB" smtClean="0"/>
              <a:pPr/>
              <a:t>‹#›</a:t>
            </a:fld>
            <a:endParaRPr lang="en-GB"/>
          </a:p>
        </p:txBody>
      </p:sp>
      <p:cxnSp>
        <p:nvCxnSpPr>
          <p:cNvPr id="16" name="Straight Connector 15"/>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2"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3" name="Group 22"/>
          <p:cNvGrpSpPr/>
          <p:nvPr userDrawn="1"/>
        </p:nvGrpSpPr>
        <p:grpSpPr>
          <a:xfrm>
            <a:off x="5131260" y="334274"/>
            <a:ext cx="1383840" cy="301625"/>
            <a:chOff x="6841680" y="250705"/>
            <a:chExt cx="1845120" cy="226219"/>
          </a:xfrm>
          <a:solidFill>
            <a:srgbClr val="DCD7D2"/>
          </a:solidFill>
        </p:grpSpPr>
        <p:grpSp>
          <p:nvGrpSpPr>
            <p:cNvPr id="24" name="Group 23"/>
            <p:cNvGrpSpPr/>
            <p:nvPr userDrawn="1"/>
          </p:nvGrpSpPr>
          <p:grpSpPr>
            <a:xfrm>
              <a:off x="7636668" y="250705"/>
              <a:ext cx="1050132" cy="226219"/>
              <a:chOff x="5619750" y="251047"/>
              <a:chExt cx="1050132" cy="226219"/>
            </a:xfrm>
            <a:grpFill/>
          </p:grpSpPr>
          <p:sp>
            <p:nvSpPr>
              <p:cNvPr id="33" name="Rectangle 32"/>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Parallelogram 24"/>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arallelogram 30"/>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arallelogram 31"/>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379287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C361B-2969-491B-8D25-4ED81A4F09A1}" type="datetimeFigureOut">
              <a:rPr lang="en-GB" smtClean="0"/>
              <a:t>08/12/2014</a:t>
            </a:fld>
            <a:endParaRPr lang="en-GB"/>
          </a:p>
        </p:txBody>
      </p:sp>
      <p:sp>
        <p:nvSpPr>
          <p:cNvPr id="5" name="Footer Placeholder 4"/>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130050344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Footer Placeholder 9"/>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1" name="Slide Number Placeholder 10"/>
          <p:cNvSpPr>
            <a:spLocks noGrp="1"/>
          </p:cNvSpPr>
          <p:nvPr>
            <p:ph type="sldNum" sz="quarter" idx="11"/>
          </p:nvPr>
        </p:nvSpPr>
        <p:spPr/>
        <p:txBody>
          <a:bodyPr/>
          <a:lstStyle/>
          <a:p>
            <a:fld id="{FF7F0004-439E-4C06-9D12-964A26B10E33}" type="slidenum">
              <a:rPr lang="en-GB" smtClean="0"/>
              <a:pPr/>
              <a:t>‹#›</a:t>
            </a:fld>
            <a:endParaRPr lang="en-GB"/>
          </a:p>
        </p:txBody>
      </p:sp>
      <p:cxnSp>
        <p:nvCxnSpPr>
          <p:cNvPr id="12" name="Straight Connector 11"/>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8"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9" name="Group 18"/>
          <p:cNvGrpSpPr/>
          <p:nvPr userDrawn="1"/>
        </p:nvGrpSpPr>
        <p:grpSpPr>
          <a:xfrm>
            <a:off x="5131260" y="334274"/>
            <a:ext cx="1383840" cy="301625"/>
            <a:chOff x="6841680" y="250705"/>
            <a:chExt cx="1845120" cy="226219"/>
          </a:xfrm>
          <a:solidFill>
            <a:srgbClr val="DCD7D2"/>
          </a:solidFill>
        </p:grpSpPr>
        <p:grpSp>
          <p:nvGrpSpPr>
            <p:cNvPr id="20" name="Group 19"/>
            <p:cNvGrpSpPr/>
            <p:nvPr userDrawn="1"/>
          </p:nvGrpSpPr>
          <p:grpSpPr>
            <a:xfrm>
              <a:off x="7636668" y="250705"/>
              <a:ext cx="1050132" cy="226219"/>
              <a:chOff x="5619750" y="251047"/>
              <a:chExt cx="1050132" cy="226219"/>
            </a:xfrm>
            <a:grpFill/>
          </p:grpSpPr>
          <p:sp>
            <p:nvSpPr>
              <p:cNvPr id="29" name="Rectangle 28"/>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Triangle 29"/>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Parallelogram 20"/>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1551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0" name="Slide Number Placeholder 9"/>
          <p:cNvSpPr>
            <a:spLocks noGrp="1"/>
          </p:cNvSpPr>
          <p:nvPr>
            <p:ph type="sldNum" sz="quarter" idx="11"/>
          </p:nvPr>
        </p:nvSpPr>
        <p:spPr/>
        <p:txBody>
          <a:bodyPr/>
          <a:lstStyle/>
          <a:p>
            <a:fld id="{FF7F0004-439E-4C06-9D12-964A26B10E33}" type="slidenum">
              <a:rPr lang="en-GB" smtClean="0"/>
              <a:pPr/>
              <a:t>‹#›</a:t>
            </a:fld>
            <a:endParaRPr lang="en-GB"/>
          </a:p>
        </p:txBody>
      </p:sp>
      <p:cxnSp>
        <p:nvCxnSpPr>
          <p:cNvPr id="11" name="Straight Connector 10"/>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7"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18" name="Group 17"/>
          <p:cNvGrpSpPr/>
          <p:nvPr userDrawn="1"/>
        </p:nvGrpSpPr>
        <p:grpSpPr>
          <a:xfrm>
            <a:off x="5131260" y="334274"/>
            <a:ext cx="1383840" cy="301625"/>
            <a:chOff x="6841680" y="250705"/>
            <a:chExt cx="1845120" cy="226219"/>
          </a:xfrm>
          <a:solidFill>
            <a:srgbClr val="DCD7D2"/>
          </a:solidFill>
        </p:grpSpPr>
        <p:grpSp>
          <p:nvGrpSpPr>
            <p:cNvPr id="19" name="Group 18"/>
            <p:cNvGrpSpPr/>
            <p:nvPr userDrawn="1"/>
          </p:nvGrpSpPr>
          <p:grpSpPr>
            <a:xfrm>
              <a:off x="7636668" y="250705"/>
              <a:ext cx="1050132" cy="226219"/>
              <a:chOff x="5619750" y="251047"/>
              <a:chExt cx="1050132" cy="226219"/>
            </a:xfrm>
            <a:grpFill/>
          </p:grpSpPr>
          <p:sp>
            <p:nvSpPr>
              <p:cNvPr id="28" name="Rectangle 27"/>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Parallelogram 19"/>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639678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556639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Footer Placeholder 11"/>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3" name="Slide Number Placeholder 12"/>
          <p:cNvSpPr>
            <a:spLocks noGrp="1"/>
          </p:cNvSpPr>
          <p:nvPr>
            <p:ph type="sldNum" sz="quarter" idx="11"/>
          </p:nvPr>
        </p:nvSpPr>
        <p:spPr/>
        <p:txBody>
          <a:bodyPr/>
          <a:lstStyle/>
          <a:p>
            <a:fld id="{FF7F0004-439E-4C06-9D12-964A26B10E33}" type="slidenum">
              <a:rPr lang="en-GB" smtClean="0"/>
              <a:pPr/>
              <a:t>‹#›</a:t>
            </a:fld>
            <a:endParaRPr lang="en-GB"/>
          </a:p>
        </p:txBody>
      </p:sp>
      <p:cxnSp>
        <p:nvCxnSpPr>
          <p:cNvPr id="14" name="Straight Connector 13"/>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20"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1" name="Group 20"/>
          <p:cNvGrpSpPr/>
          <p:nvPr userDrawn="1"/>
        </p:nvGrpSpPr>
        <p:grpSpPr>
          <a:xfrm>
            <a:off x="5131260" y="334274"/>
            <a:ext cx="1383840" cy="301625"/>
            <a:chOff x="6841680" y="250705"/>
            <a:chExt cx="1845120" cy="226219"/>
          </a:xfrm>
          <a:solidFill>
            <a:srgbClr val="DCD7D2"/>
          </a:solidFill>
        </p:grpSpPr>
        <p:grpSp>
          <p:nvGrpSpPr>
            <p:cNvPr id="22" name="Group 21"/>
            <p:cNvGrpSpPr/>
            <p:nvPr userDrawn="1"/>
          </p:nvGrpSpPr>
          <p:grpSpPr>
            <a:xfrm>
              <a:off x="7636668" y="250705"/>
              <a:ext cx="1050132" cy="226219"/>
              <a:chOff x="5619750" y="251047"/>
              <a:chExt cx="1050132" cy="226219"/>
            </a:xfrm>
            <a:grpFill/>
          </p:grpSpPr>
          <p:sp>
            <p:nvSpPr>
              <p:cNvPr id="31" name="Rectangle 30"/>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Parallelogram 22"/>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arallelogram 29"/>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48667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pic>
        <p:nvPicPr>
          <p:cNvPr id="19" name="I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02986" y="8373780"/>
            <a:ext cx="912114" cy="420736"/>
          </a:xfrm>
          <a:prstGeom prst="rect">
            <a:avLst/>
          </a:prstGeom>
        </p:spPr>
      </p:pic>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1516641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0"/>
          </p:nvPr>
        </p:nvSpPr>
        <p:spPr/>
        <p:txBody>
          <a:bodyPr/>
          <a:lstStyle/>
          <a:p>
            <a:pPr algn="l"/>
            <a:r>
              <a:rPr lang="en-GB" sz="1000" b="1" smtClean="0">
                <a:solidFill>
                  <a:srgbClr val="8F1336"/>
                </a:solidFill>
              </a:rPr>
              <a:t>ircp.com</a:t>
            </a:r>
            <a:endParaRPr lang="en-GB" sz="1000" b="1">
              <a:solidFill>
                <a:srgbClr val="8F1336"/>
              </a:solidFill>
            </a:endParaRPr>
          </a:p>
        </p:txBody>
      </p:sp>
      <p:sp>
        <p:nvSpPr>
          <p:cNvPr id="12" name="Slide Number Placeholder 11"/>
          <p:cNvSpPr>
            <a:spLocks noGrp="1"/>
          </p:cNvSpPr>
          <p:nvPr>
            <p:ph type="sldNum" sz="quarter" idx="11"/>
          </p:nvPr>
        </p:nvSpPr>
        <p:spPr/>
        <p:txBody>
          <a:bodyPr/>
          <a:lstStyle/>
          <a:p>
            <a:fld id="{FF7F0004-439E-4C06-9D12-964A26B10E33}" type="slidenum">
              <a:rPr lang="en-GB" smtClean="0"/>
              <a:pPr/>
              <a:t>‹#›</a:t>
            </a:fld>
            <a:endParaRPr lang="en-GB"/>
          </a:p>
        </p:txBody>
      </p:sp>
      <p:cxnSp>
        <p:nvCxnSpPr>
          <p:cNvPr id="13" name="Straight Connector 12"/>
          <p:cNvCxnSpPr/>
          <p:nvPr userDrawn="1"/>
        </p:nvCxnSpPr>
        <p:spPr>
          <a:xfrm>
            <a:off x="756259" y="8475135"/>
            <a:ext cx="0" cy="243840"/>
          </a:xfrm>
          <a:prstGeom prst="line">
            <a:avLst/>
          </a:prstGeom>
          <a:ln>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42900" y="1645085"/>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42900" y="8168640"/>
            <a:ext cx="6172200" cy="0"/>
          </a:xfrm>
          <a:prstGeom prst="line">
            <a:avLst/>
          </a:prstGeom>
          <a:ln w="9525" cmpd="sng">
            <a:solidFill>
              <a:srgbClr val="8B7E7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22020" y="8475135"/>
            <a:ext cx="0" cy="243840"/>
          </a:xfrm>
          <a:prstGeom prst="line">
            <a:avLst/>
          </a:prstGeom>
          <a:ln w="9525">
            <a:solidFill>
              <a:srgbClr val="8B7E7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5131260" y="334274"/>
            <a:ext cx="1383840" cy="301625"/>
            <a:chOff x="6841680" y="250705"/>
            <a:chExt cx="1845120" cy="226219"/>
          </a:xfrm>
          <a:solidFill>
            <a:srgbClr val="DCD7D2"/>
          </a:solidFill>
        </p:grpSpPr>
        <p:grpSp>
          <p:nvGrpSpPr>
            <p:cNvPr id="21" name="Group 20"/>
            <p:cNvGrpSpPr/>
            <p:nvPr userDrawn="1"/>
          </p:nvGrpSpPr>
          <p:grpSpPr>
            <a:xfrm>
              <a:off x="7636668" y="250705"/>
              <a:ext cx="1050132" cy="226219"/>
              <a:chOff x="5619750" y="251047"/>
              <a:chExt cx="1050132" cy="226219"/>
            </a:xfrm>
            <a:grpFill/>
          </p:grpSpPr>
          <p:sp>
            <p:nvSpPr>
              <p:cNvPr id="30" name="Rectangle 29"/>
              <p:cNvSpPr/>
              <p:nvPr userDrawn="1"/>
            </p:nvSpPr>
            <p:spPr>
              <a:xfrm>
                <a:off x="5755482" y="251714"/>
                <a:ext cx="914400" cy="2255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Triangle 30"/>
              <p:cNvSpPr/>
              <p:nvPr userDrawn="1"/>
            </p:nvSpPr>
            <p:spPr>
              <a:xfrm flipH="1">
                <a:off x="5619750" y="251047"/>
                <a:ext cx="135731" cy="22621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Parallelogram 21"/>
            <p:cNvSpPr/>
            <p:nvPr userDrawn="1"/>
          </p:nvSpPr>
          <p:spPr>
            <a:xfrm>
              <a:off x="7534101"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userDrawn="1"/>
          </p:nvSpPr>
          <p:spPr>
            <a:xfrm>
              <a:off x="7435387"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userDrawn="1"/>
          </p:nvSpPr>
          <p:spPr>
            <a:xfrm>
              <a:off x="7336676"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arallelogram 24"/>
            <p:cNvSpPr/>
            <p:nvPr userDrawn="1"/>
          </p:nvSpPr>
          <p:spPr>
            <a:xfrm>
              <a:off x="7237965"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arallelogram 25"/>
            <p:cNvSpPr/>
            <p:nvPr userDrawn="1"/>
          </p:nvSpPr>
          <p:spPr>
            <a:xfrm>
              <a:off x="7139254"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arallelogram 26"/>
            <p:cNvSpPr/>
            <p:nvPr userDrawn="1"/>
          </p:nvSpPr>
          <p:spPr>
            <a:xfrm>
              <a:off x="6941832"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arallelogram 27"/>
            <p:cNvSpPr/>
            <p:nvPr userDrawn="1"/>
          </p:nvSpPr>
          <p:spPr>
            <a:xfrm>
              <a:off x="7040543" y="250705"/>
              <a:ext cx="200020" cy="226219"/>
            </a:xfrm>
            <a:prstGeom prst="parallelogram">
              <a:avLst>
                <a:gd name="adj" fmla="val 666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arallelogram 28"/>
            <p:cNvSpPr/>
            <p:nvPr userDrawn="1"/>
          </p:nvSpPr>
          <p:spPr>
            <a:xfrm>
              <a:off x="6841680" y="250705"/>
              <a:ext cx="200020" cy="226219"/>
            </a:xfrm>
            <a:prstGeom prst="parallelogram">
              <a:avLst>
                <a:gd name="adj" fmla="val 66631"/>
              </a:avLst>
            </a:prstGeom>
            <a:solidFill>
              <a:srgbClr val="8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 Placeholder 32"/>
          <p:cNvSpPr>
            <a:spLocks noGrp="1"/>
          </p:cNvSpPr>
          <p:nvPr>
            <p:ph type="body" sz="quarter" idx="13"/>
          </p:nvPr>
        </p:nvSpPr>
        <p:spPr>
          <a:xfrm>
            <a:off x="5798640" y="334434"/>
            <a:ext cx="716460" cy="300567"/>
          </a:xfrm>
        </p:spPr>
        <p:txBody>
          <a:bodyPr lIns="45720" rIns="45720" anchor="ctr" anchorCtr="0"/>
          <a:lstStyle>
            <a:lvl1pPr>
              <a:defRPr sz="650">
                <a:solidFill>
                  <a:srgbClr val="8F1336"/>
                </a:solidFill>
              </a:defRPr>
            </a:lvl1pPr>
          </a:lstStyle>
          <a:p>
            <a:pPr lvl="0"/>
            <a:r>
              <a:rPr lang="en-US" smtClean="0"/>
              <a:t>Click to edit Master text styles</a:t>
            </a:r>
          </a:p>
        </p:txBody>
      </p:sp>
    </p:spTree>
    <p:extLst>
      <p:ext uri="{BB962C8B-B14F-4D97-AF65-F5344CB8AC3E}">
        <p14:creationId xmlns:p14="http://schemas.microsoft.com/office/powerpoint/2010/main" val="292603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0C361B-2969-491B-8D25-4ED81A4F09A1}" type="datetimeFigureOut">
              <a:rPr lang="en-GB" smtClean="0"/>
              <a:t>08/12/2014</a:t>
            </a:fld>
            <a:endParaRPr lang="en-GB"/>
          </a:p>
        </p:txBody>
      </p:sp>
      <p:sp>
        <p:nvSpPr>
          <p:cNvPr id="6" name="Footer Placeholder 5"/>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9262890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0C361B-2969-491B-8D25-4ED81A4F09A1}" type="datetimeFigureOut">
              <a:rPr lang="en-GB" smtClean="0"/>
              <a:t>08/12/2014</a:t>
            </a:fld>
            <a:endParaRPr lang="en-GB"/>
          </a:p>
        </p:txBody>
      </p:sp>
      <p:sp>
        <p:nvSpPr>
          <p:cNvPr id="8" name="Footer Placeholder 7"/>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9" name="Slide Number Placeholder 8"/>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320926298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0C361B-2969-491B-8D25-4ED81A4F09A1}" type="datetimeFigureOut">
              <a:rPr lang="en-GB" smtClean="0"/>
              <a:t>08/12/2014</a:t>
            </a:fld>
            <a:endParaRPr lang="en-GB"/>
          </a:p>
        </p:txBody>
      </p:sp>
      <p:sp>
        <p:nvSpPr>
          <p:cNvPr id="4" name="Footer Placeholder 3"/>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5" name="Slide Number Placeholder 4"/>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90613639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C361B-2969-491B-8D25-4ED81A4F09A1}" type="datetimeFigureOut">
              <a:rPr lang="en-GB" smtClean="0"/>
              <a:t>08/12/2014</a:t>
            </a:fld>
            <a:endParaRPr lang="en-GB"/>
          </a:p>
        </p:txBody>
      </p:sp>
      <p:sp>
        <p:nvSpPr>
          <p:cNvPr id="3" name="Footer Placeholder 2"/>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4" name="Slide Number Placeholder 3"/>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54468245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08/12/2014</a:t>
            </a:fld>
            <a:endParaRPr lang="en-GB"/>
          </a:p>
        </p:txBody>
      </p:sp>
      <p:sp>
        <p:nvSpPr>
          <p:cNvPr id="6" name="Footer Placeholder 5"/>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0968403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C361B-2969-491B-8D25-4ED81A4F09A1}" type="datetimeFigureOut">
              <a:rPr lang="en-GB" smtClean="0"/>
              <a:t>08/12/2014</a:t>
            </a:fld>
            <a:endParaRPr lang="en-GB"/>
          </a:p>
        </p:txBody>
      </p:sp>
      <p:sp>
        <p:nvSpPr>
          <p:cNvPr id="6" name="Footer Placeholder 5"/>
          <p:cNvSpPr>
            <a:spLocks noGrp="1"/>
          </p:cNvSpPr>
          <p:nvPr>
            <p:ph type="ftr" sz="quarter" idx="11"/>
          </p:nvPr>
        </p:nvSpPr>
        <p:spPr/>
        <p:txBody>
          <a:bodyPr/>
          <a:lstStyle/>
          <a:p>
            <a:pPr algn="l"/>
            <a:r>
              <a:rPr lang="en-GB" sz="1000" b="1" smtClean="0">
                <a:solidFill>
                  <a:srgbClr val="8F1336"/>
                </a:solidFill>
              </a:rPr>
              <a:t>ircp.com</a:t>
            </a:r>
            <a:endParaRPr lang="en-GB" sz="1000" b="1" dirty="0">
              <a:solidFill>
                <a:srgbClr val="8F1336"/>
              </a:solidFill>
            </a:endParaRPr>
          </a:p>
        </p:txBody>
      </p:sp>
      <p:sp>
        <p:nvSpPr>
          <p:cNvPr id="7" name="Slide Number Placeholder 6"/>
          <p:cNvSpPr>
            <a:spLocks noGrp="1"/>
          </p:cNvSpPr>
          <p:nvPr>
            <p:ph type="sldNum" sz="quarter" idx="12"/>
          </p:nvPr>
        </p:nvSpPr>
        <p:spPr/>
        <p:txBody>
          <a:body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28795406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90C361B-2969-491B-8D25-4ED81A4F09A1}" type="datetimeFigureOut">
              <a:rPr lang="en-GB" smtClean="0"/>
              <a:t>08/12/2014</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sz="1000" b="1" smtClean="0">
                <a:solidFill>
                  <a:srgbClr val="8F1336"/>
                </a:solidFill>
              </a:rPr>
              <a:t>ircp.com</a:t>
            </a:r>
            <a:endParaRPr lang="en-GB" sz="1000" b="1" dirty="0">
              <a:solidFill>
                <a:srgbClr val="8F1336"/>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F7F0004-439E-4C06-9D12-964A26B10E33}" type="slidenum">
              <a:rPr lang="en-GB" smtClean="0"/>
              <a:pPr/>
              <a:t>‹#›</a:t>
            </a:fld>
            <a:endParaRPr lang="en-GB" dirty="0"/>
          </a:p>
        </p:txBody>
      </p:sp>
    </p:spTree>
    <p:extLst>
      <p:ext uri="{BB962C8B-B14F-4D97-AF65-F5344CB8AC3E}">
        <p14:creationId xmlns:p14="http://schemas.microsoft.com/office/powerpoint/2010/main" val="409017421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661" r:id="rId13"/>
    <p:sldLayoutId id="2147483673" r:id="rId14"/>
    <p:sldLayoutId id="2147483675" r:id="rId15"/>
    <p:sldLayoutId id="2147483677" r:id="rId16"/>
    <p:sldLayoutId id="2147483679" r:id="rId17"/>
    <p:sldLayoutId id="2147483681" r:id="rId18"/>
    <p:sldLayoutId id="2147483662" r:id="rId19"/>
    <p:sldLayoutId id="2147483683" r:id="rId20"/>
    <p:sldLayoutId id="2147483684" r:id="rId21"/>
    <p:sldLayoutId id="2147483685" r:id="rId22"/>
    <p:sldLayoutId id="2147483686" r:id="rId23"/>
    <p:sldLayoutId id="2147483687" r:id="rId24"/>
    <p:sldLayoutId id="2147483688" r:id="rId25"/>
    <p:sldLayoutId id="2147483689" r:id="rId26"/>
    <p:sldLayoutId id="2147483663" r:id="rId27"/>
    <p:sldLayoutId id="2147483664" r:id="rId28"/>
    <p:sldLayoutId id="2147483665" r:id="rId29"/>
    <p:sldLayoutId id="2147483666" r:id="rId30"/>
    <p:sldLayoutId id="2147483667" r:id="rId31"/>
    <p:sldLayoutId id="2147483668" r:id="rId32"/>
    <p:sldLayoutId id="2147483669" r:id="rId33"/>
    <p:sldLayoutId id="2147483670" r:id="rId34"/>
    <p:sldLayoutId id="2147483671" r:id="rId3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1507" y="219470"/>
            <a:ext cx="3818607" cy="1785104"/>
          </a:xfrm>
          <a:prstGeom prst="rect">
            <a:avLst/>
          </a:prstGeom>
          <a:noFill/>
          <a:ln w="12700">
            <a:solidFill>
              <a:schemeClr val="tx1"/>
            </a:solidFill>
          </a:ln>
        </p:spPr>
        <p:txBody>
          <a:bodyPr wrap="square" rtlCol="0">
            <a:spAutoFit/>
          </a:bodyPr>
          <a:lstStyle/>
          <a:p>
            <a:pPr algn="just"/>
            <a:r>
              <a:rPr lang="en-GB" sz="1100" b="1" dirty="0">
                <a:latin typeface="Arial" panose="020B0604020202020204" pitchFamily="34" charset="0"/>
                <a:cs typeface="Arial" panose="020B0604020202020204" pitchFamily="34" charset="0"/>
              </a:rPr>
              <a:t>Dear </a:t>
            </a:r>
            <a:r>
              <a:rPr lang="en-GB" sz="1100" b="1" dirty="0" smtClean="0">
                <a:latin typeface="Arial" panose="020B0604020202020204" pitchFamily="34" charset="0"/>
                <a:cs typeface="Arial" panose="020B0604020202020204" pitchFamily="34" charset="0"/>
              </a:rPr>
              <a:t>Parent/Carer</a:t>
            </a:r>
            <a:endParaRPr lang="en-GB" sz="1100" b="1"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Welcome to the first newsletter from the Governing Board of Parklands Junior School. </a:t>
            </a:r>
            <a:endParaRPr lang="en-GB" sz="1100" dirty="0" smtClean="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These </a:t>
            </a:r>
            <a:r>
              <a:rPr lang="en-GB" sz="1100" dirty="0">
                <a:latin typeface="Arial" panose="020B0604020202020204" pitchFamily="34" charset="0"/>
                <a:cs typeface="Arial" panose="020B0604020202020204" pitchFamily="34" charset="0"/>
              </a:rPr>
              <a:t>will become a regular feature of School </a:t>
            </a:r>
            <a:r>
              <a:rPr lang="en-GB" sz="1100" dirty="0" smtClean="0">
                <a:latin typeface="Arial" panose="020B0604020202020204" pitchFamily="34" charset="0"/>
                <a:cs typeface="Arial" panose="020B0604020202020204" pitchFamily="34" charset="0"/>
              </a:rPr>
              <a:t>life and are part of several initiatives to help all </a:t>
            </a:r>
            <a:r>
              <a:rPr lang="en-GB" sz="1100" dirty="0">
                <a:latin typeface="Arial" panose="020B0604020202020204" pitchFamily="34" charset="0"/>
                <a:cs typeface="Arial" panose="020B0604020202020204" pitchFamily="34" charset="0"/>
              </a:rPr>
              <a:t>members of the </a:t>
            </a:r>
            <a:r>
              <a:rPr lang="en-GB" sz="1100" dirty="0" smtClean="0">
                <a:latin typeface="Arial" panose="020B0604020202020204" pitchFamily="34" charset="0"/>
                <a:cs typeface="Arial" panose="020B0604020202020204" pitchFamily="34" charset="0"/>
              </a:rPr>
              <a:t>School </a:t>
            </a:r>
            <a:r>
              <a:rPr lang="en-GB" sz="1100" dirty="0">
                <a:latin typeface="Arial" panose="020B0604020202020204" pitchFamily="34" charset="0"/>
                <a:cs typeface="Arial" panose="020B0604020202020204" pitchFamily="34" charset="0"/>
              </a:rPr>
              <a:t>community understand </a:t>
            </a:r>
            <a:r>
              <a:rPr lang="en-GB" sz="1100" dirty="0" smtClean="0">
                <a:latin typeface="Arial" panose="020B0604020202020204" pitchFamily="34" charset="0"/>
                <a:cs typeface="Arial" panose="020B0604020202020204" pitchFamily="34" charset="0"/>
              </a:rPr>
              <a:t>what the Governing Board does, its objectives and the progress being made by the Board and School in </a:t>
            </a:r>
            <a:r>
              <a:rPr lang="en-GB" sz="1100" dirty="0">
                <a:latin typeface="Arial" panose="020B0604020202020204" pitchFamily="34" charset="0"/>
                <a:cs typeface="Arial" panose="020B0604020202020204" pitchFamily="34" charset="0"/>
              </a:rPr>
              <a:t>delivering these</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7" name="Rectangle 6"/>
          <p:cNvSpPr/>
          <p:nvPr/>
        </p:nvSpPr>
        <p:spPr>
          <a:xfrm>
            <a:off x="349631" y="2060148"/>
            <a:ext cx="6217423" cy="6863417"/>
          </a:xfrm>
          <a:prstGeom prst="rect">
            <a:avLst/>
          </a:prstGeom>
          <a:ln w="12700">
            <a:solidFill>
              <a:schemeClr val="tx1"/>
            </a:solidFill>
          </a:ln>
        </p:spPr>
        <p:txBody>
          <a:bodyPr wrap="square">
            <a:spAutoFit/>
          </a:bodyPr>
          <a:lstStyle/>
          <a:p>
            <a:pPr algn="just"/>
            <a:r>
              <a:rPr lang="en-GB" sz="1100" b="1" dirty="0">
                <a:latin typeface="Arial" panose="020B0604020202020204" pitchFamily="34" charset="0"/>
                <a:cs typeface="Arial" panose="020B0604020202020204" pitchFamily="34" charset="0"/>
              </a:rPr>
              <a:t>Chair’s Message</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As </a:t>
            </a:r>
            <a:r>
              <a:rPr lang="en-GB" sz="1100" dirty="0" smtClean="0">
                <a:latin typeface="Arial" panose="020B0604020202020204" pitchFamily="34" charset="0"/>
                <a:cs typeface="Arial" panose="020B0604020202020204" pitchFamily="34" charset="0"/>
              </a:rPr>
              <a:t>stated in the </a:t>
            </a:r>
            <a:r>
              <a:rPr lang="en-GB" sz="1100" dirty="0">
                <a:latin typeface="Arial" panose="020B0604020202020204" pitchFamily="34" charset="0"/>
                <a:cs typeface="Arial" panose="020B0604020202020204" pitchFamily="34" charset="0"/>
              </a:rPr>
              <a:t>recent School Newsletter, I </a:t>
            </a:r>
            <a:r>
              <a:rPr lang="en-GB" sz="1100" dirty="0" smtClean="0">
                <a:latin typeface="Arial" panose="020B0604020202020204" pitchFamily="34" charset="0"/>
                <a:cs typeface="Arial" panose="020B0604020202020204" pitchFamily="34" charset="0"/>
              </a:rPr>
              <a:t>am the newly appointed Chair </a:t>
            </a:r>
            <a:r>
              <a:rPr lang="en-GB" sz="1100" dirty="0">
                <a:latin typeface="Arial" panose="020B0604020202020204" pitchFamily="34" charset="0"/>
                <a:cs typeface="Arial" panose="020B0604020202020204" pitchFamily="34" charset="0"/>
              </a:rPr>
              <a:t>of </a:t>
            </a:r>
            <a:r>
              <a:rPr lang="en-GB" sz="1100" dirty="0" smtClean="0">
                <a:latin typeface="Arial" panose="020B0604020202020204" pitchFamily="34" charset="0"/>
                <a:cs typeface="Arial" panose="020B0604020202020204" pitchFamily="34" charset="0"/>
              </a:rPr>
              <a:t>Governors.</a:t>
            </a:r>
            <a:endParaRPr lang="en-GB" sz="1100"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My role is to ensure the effective functioning of the </a:t>
            </a:r>
            <a:r>
              <a:rPr lang="en-GB" sz="1100" dirty="0" smtClean="0">
                <a:latin typeface="Arial" panose="020B0604020202020204" pitchFamily="34" charset="0"/>
                <a:cs typeface="Arial" panose="020B0604020202020204" pitchFamily="34" charset="0"/>
              </a:rPr>
              <a:t>Governing Board</a:t>
            </a:r>
            <a:r>
              <a:rPr lang="en-GB" sz="1100" dirty="0">
                <a:latin typeface="Arial" panose="020B0604020202020204" pitchFamily="34" charset="0"/>
                <a:cs typeface="Arial" panose="020B0604020202020204" pitchFamily="34" charset="0"/>
              </a:rPr>
              <a:t>, providing it with clear leadership and direction and ensuring Governors work together as a team and keep focused on the Board’s core functions – these are set out over page. </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Following the recent Ofsted Inspection, the Board has put in place an action plan to address the issues raised over Governance. This is so the Board can robustly hold the School to account in delivering its vision, which is founded in creating a culture of high expectation, ambition and openness amongst all members of the school community.</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impact of this at a strategic level is set out over page and we will be pushing School Leaders to make continual operational improvements to turn this vision into a reality. The Governing Board firmly believes that the cornerstone of enabling our children to be the best they can be, both in their education and as individuals, is consistent high quality teaching across all year groups. </a:t>
            </a:r>
            <a:endParaRPr lang="en-GB" sz="1100" dirty="0" smtClean="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To this end, we now receive regular pupil progress reports for every year group, so we can understand and challenge the School over the impact of the many improvement initiatives that have been put in place.</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The Head Teacher will be writing to you about these later in the week.</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Governing </a:t>
            </a:r>
            <a:r>
              <a:rPr lang="en-GB" sz="1100" dirty="0">
                <a:latin typeface="Arial" panose="020B0604020202020204" pitchFamily="34" charset="0"/>
                <a:cs typeface="Arial" panose="020B0604020202020204" pitchFamily="34" charset="0"/>
              </a:rPr>
              <a:t>Board </a:t>
            </a:r>
            <a:r>
              <a:rPr lang="en-GB" sz="1100" dirty="0" smtClean="0">
                <a:latin typeface="Arial" panose="020B0604020202020204" pitchFamily="34" charset="0"/>
                <a:cs typeface="Arial" panose="020B0604020202020204" pitchFamily="34" charset="0"/>
              </a:rPr>
              <a:t>wishes to foster a </a:t>
            </a:r>
            <a:r>
              <a:rPr lang="en-GB" sz="1100" dirty="0">
                <a:latin typeface="Arial" panose="020B0604020202020204" pitchFamily="34" charset="0"/>
                <a:cs typeface="Arial" panose="020B0604020202020204" pitchFamily="34" charset="0"/>
              </a:rPr>
              <a:t> sprit of </a:t>
            </a:r>
            <a:r>
              <a:rPr lang="en-GB" sz="1100" dirty="0" smtClean="0">
                <a:latin typeface="Arial" panose="020B0604020202020204" pitchFamily="34" charset="0"/>
                <a:cs typeface="Arial" panose="020B0604020202020204" pitchFamily="34" charset="0"/>
              </a:rPr>
              <a:t>openness with parents/carers and a feature of future newsletters will be a summary of how </a:t>
            </a:r>
            <a:r>
              <a:rPr lang="en-GB" sz="1100" dirty="0">
                <a:latin typeface="Arial" panose="020B0604020202020204" pitchFamily="34" charset="0"/>
                <a:cs typeface="Arial" panose="020B0604020202020204" pitchFamily="34" charset="0"/>
              </a:rPr>
              <a:t>the School is improving the quality of teaching and the </a:t>
            </a:r>
            <a:r>
              <a:rPr lang="en-GB" sz="1100" dirty="0" smtClean="0">
                <a:latin typeface="Arial" panose="020B0604020202020204" pitchFamily="34" charset="0"/>
                <a:cs typeface="Arial" panose="020B0604020202020204" pitchFamily="34" charset="0"/>
              </a:rPr>
              <a:t>effect this </a:t>
            </a:r>
            <a:r>
              <a:rPr lang="en-GB" sz="1100" dirty="0">
                <a:latin typeface="Arial" panose="020B0604020202020204" pitchFamily="34" charset="0"/>
                <a:cs typeface="Arial" panose="020B0604020202020204" pitchFamily="34" charset="0"/>
              </a:rPr>
              <a:t>is having on the progress of our children. </a:t>
            </a:r>
            <a:endParaRPr lang="en-GB" sz="1100" dirty="0" smtClean="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With this in mind, I am delighted to see that teachers are giving up their own time to provide Year 6 pupils with after School booster classes in the run up to their SATs tests. This shows commitment on the part of the teaching staff to improve pupil progress and attainment and given their popularity, tells me that parents and children want to achieve at a high level.  </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Going </a:t>
            </a:r>
            <a:r>
              <a:rPr lang="en-GB" sz="1100" dirty="0">
                <a:latin typeface="Arial" panose="020B0604020202020204" pitchFamily="34" charset="0"/>
                <a:cs typeface="Arial" panose="020B0604020202020204" pitchFamily="34" charset="0"/>
              </a:rPr>
              <a:t>forward, Governors will be a more visible part of the School community – the Governors area of the website </a:t>
            </a:r>
            <a:r>
              <a:rPr lang="en-GB" sz="1100" dirty="0" smtClean="0">
                <a:latin typeface="Arial" panose="020B0604020202020204" pitchFamily="34" charset="0"/>
                <a:cs typeface="Arial" panose="020B0604020202020204" pitchFamily="34" charset="0"/>
              </a:rPr>
              <a:t>will be updated shortly, </a:t>
            </a:r>
            <a:r>
              <a:rPr lang="en-GB" sz="1100" dirty="0">
                <a:latin typeface="Arial" panose="020B0604020202020204" pitchFamily="34" charset="0"/>
                <a:cs typeface="Arial" panose="020B0604020202020204" pitchFamily="34" charset="0"/>
              </a:rPr>
              <a:t>showing who we are, what we do and the expectations we have placed upon ourselves. Our pictures will be displayed in reception, so that children recognise us when we are visiting the School. </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I look forward to updating you again soon on the impact of the improvements the Governing Board and School are </a:t>
            </a:r>
            <a:r>
              <a:rPr lang="en-GB" sz="1100" dirty="0" smtClean="0">
                <a:latin typeface="Arial" panose="020B0604020202020204" pitchFamily="34" charset="0"/>
                <a:cs typeface="Arial" panose="020B0604020202020204" pitchFamily="34" charset="0"/>
              </a:rPr>
              <a:t>implementing.</a:t>
            </a:r>
            <a:endParaRPr lang="en-GB" sz="1100" dirty="0">
              <a:latin typeface="Arial" panose="020B0604020202020204" pitchFamily="34" charset="0"/>
              <a:cs typeface="Arial" panose="020B0604020202020204" pitchFamily="34" charset="0"/>
            </a:endParaRPr>
          </a:p>
          <a:p>
            <a:pPr algn="just"/>
            <a:endParaRPr lang="en-GB" sz="1100" dirty="0">
              <a:latin typeface="Arial" panose="020B0604020202020204" pitchFamily="34" charset="0"/>
              <a:cs typeface="Arial" panose="020B0604020202020204" pitchFamily="34" charset="0"/>
            </a:endParaRPr>
          </a:p>
          <a:p>
            <a:pPr algn="just"/>
            <a:r>
              <a:rPr lang="en-GB" sz="1100" b="1" dirty="0">
                <a:latin typeface="Arial" panose="020B0604020202020204" pitchFamily="34" charset="0"/>
                <a:cs typeface="Arial" panose="020B0604020202020204" pitchFamily="34" charset="0"/>
              </a:rPr>
              <a:t>Keith Butcher, Chair of Governors, Parklands Junior School.</a:t>
            </a:r>
          </a:p>
        </p:txBody>
      </p:sp>
      <p:pic>
        <p:nvPicPr>
          <p:cNvPr id="5" name="Picture 4" descr="parklogo"/>
          <p:cNvPicPr/>
          <p:nvPr/>
        </p:nvPicPr>
        <p:blipFill>
          <a:blip r:embed="rId2">
            <a:extLst>
              <a:ext uri="{28A0092B-C50C-407E-A947-70E740481C1C}">
                <a14:useLocalDpi xmlns:a14="http://schemas.microsoft.com/office/drawing/2010/main" val="0"/>
              </a:ext>
            </a:extLst>
          </a:blip>
          <a:srcRect/>
          <a:stretch>
            <a:fillRect/>
          </a:stretch>
        </p:blipFill>
        <p:spPr bwMode="auto">
          <a:xfrm>
            <a:off x="4667003" y="219470"/>
            <a:ext cx="1715601" cy="1454527"/>
          </a:xfrm>
          <a:prstGeom prst="rect">
            <a:avLst/>
          </a:prstGeom>
          <a:noFill/>
          <a:ln>
            <a:noFill/>
          </a:ln>
        </p:spPr>
      </p:pic>
    </p:spTree>
    <p:extLst>
      <p:ext uri="{BB962C8B-B14F-4D97-AF65-F5344CB8AC3E}">
        <p14:creationId xmlns:p14="http://schemas.microsoft.com/office/powerpoint/2010/main" val="4152551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361507" y="271567"/>
            <a:ext cx="6134295" cy="2631490"/>
          </a:xfrm>
          <a:prstGeom prst="rect">
            <a:avLst/>
          </a:prstGeom>
          <a:ln w="12700">
            <a:solidFill>
              <a:schemeClr val="tx1"/>
            </a:solidFill>
          </a:ln>
        </p:spPr>
        <p:txBody>
          <a:bodyPr wrap="square">
            <a:spAutoFit/>
          </a:bodyPr>
          <a:lstStyle/>
          <a:p>
            <a:pPr algn="just"/>
            <a:r>
              <a:rPr lang="en-GB" sz="1100" b="1" dirty="0" smtClean="0">
                <a:latin typeface="Arial" panose="020B0604020202020204" pitchFamily="34" charset="0"/>
                <a:cs typeface="Arial" panose="020B0604020202020204" pitchFamily="34" charset="0"/>
              </a:rPr>
              <a:t>Vision Statement – Parklands Junior School Governing Board</a:t>
            </a:r>
          </a:p>
          <a:p>
            <a:pPr algn="just"/>
            <a:endParaRPr lang="en-GB" sz="1100" dirty="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Governing Board of Parklands Junior School believes in creating a culture of high expectation, ambition and openness amongst all members of the school community. </a:t>
            </a:r>
          </a:p>
          <a:p>
            <a:pPr algn="just"/>
            <a:r>
              <a:rPr lang="en-GB" sz="1100" dirty="0">
                <a:latin typeface="Arial" panose="020B0604020202020204" pitchFamily="34" charset="0"/>
                <a:cs typeface="Arial" panose="020B0604020202020204" pitchFamily="34" charset="0"/>
              </a:rPr>
              <a:t> </a:t>
            </a:r>
          </a:p>
          <a:p>
            <a:pPr algn="just"/>
            <a:r>
              <a:rPr lang="en-GB" sz="1100" dirty="0">
                <a:latin typeface="Arial" panose="020B0604020202020204" pitchFamily="34" charset="0"/>
                <a:cs typeface="Arial" panose="020B0604020202020204" pitchFamily="34" charset="0"/>
              </a:rPr>
              <a:t>We ‎aim to </a:t>
            </a:r>
            <a:r>
              <a:rPr lang="en-GB" sz="1100" dirty="0" smtClean="0">
                <a:latin typeface="Arial" panose="020B0604020202020204" pitchFamily="34" charset="0"/>
                <a:cs typeface="Arial" panose="020B0604020202020204" pitchFamily="34" charset="0"/>
              </a:rPr>
              <a:t>instil </a:t>
            </a:r>
            <a:r>
              <a:rPr lang="en-GB" sz="1100" dirty="0">
                <a:latin typeface="Arial" panose="020B0604020202020204" pitchFamily="34" charset="0"/>
                <a:cs typeface="Arial" panose="020B0604020202020204" pitchFamily="34" charset="0"/>
              </a:rPr>
              <a:t>a desire for constant improvement amongst ourselves, teachers and children and deliver inspired teaching that encourages positive attitudes towards lifelong learning. </a:t>
            </a:r>
          </a:p>
          <a:p>
            <a:pPr algn="just"/>
            <a:r>
              <a:rPr lang="en-GB" sz="1100" dirty="0">
                <a:latin typeface="Arial" panose="020B0604020202020204" pitchFamily="34" charset="0"/>
                <a:cs typeface="Arial" panose="020B0604020202020204" pitchFamily="34" charset="0"/>
              </a:rPr>
              <a:t> </a:t>
            </a:r>
          </a:p>
          <a:p>
            <a:pPr algn="just"/>
            <a:r>
              <a:rPr lang="en-GB" sz="1100" dirty="0">
                <a:latin typeface="Arial" panose="020B0604020202020204" pitchFamily="34" charset="0"/>
                <a:cs typeface="Arial" panose="020B0604020202020204" pitchFamily="34" charset="0"/>
              </a:rPr>
              <a:t>We want our children to feel valued and confident as individuals and ensure they feel supported, safe and cared for in ‎our School. We aim that children leave Parklands Junior School with a clear sense of responsibility and independence and an understanding of the importance of community and how their behaviour impacts upon others.</a:t>
            </a:r>
          </a:p>
          <a:p>
            <a:pPr algn="just"/>
            <a:r>
              <a:rPr lang="en-GB" sz="1100" dirty="0">
                <a:latin typeface="Arial" panose="020B0604020202020204" pitchFamily="34" charset="0"/>
                <a:cs typeface="Arial" panose="020B0604020202020204" pitchFamily="34" charset="0"/>
              </a:rPr>
              <a:t> </a:t>
            </a:r>
          </a:p>
          <a:p>
            <a:pPr algn="just"/>
            <a:r>
              <a:rPr lang="en-GB" sz="1100" dirty="0">
                <a:latin typeface="Arial" panose="020B0604020202020204" pitchFamily="34" charset="0"/>
                <a:cs typeface="Arial" panose="020B0604020202020204" pitchFamily="34" charset="0"/>
              </a:rPr>
              <a:t>We seek to inspire success in our children by creating rounded individuals who seek out lifelong opportunities to learn in order to be the best they can be.</a:t>
            </a:r>
          </a:p>
        </p:txBody>
      </p:sp>
      <p:sp>
        <p:nvSpPr>
          <p:cNvPr id="13" name="Rectangle 12"/>
          <p:cNvSpPr/>
          <p:nvPr/>
        </p:nvSpPr>
        <p:spPr>
          <a:xfrm>
            <a:off x="361507" y="2982406"/>
            <a:ext cx="6134295" cy="4324261"/>
          </a:xfrm>
          <a:prstGeom prst="rect">
            <a:avLst/>
          </a:prstGeom>
          <a:ln w="12700">
            <a:solidFill>
              <a:schemeClr val="tx1"/>
            </a:solidFill>
          </a:ln>
        </p:spPr>
        <p:txBody>
          <a:bodyPr wrap="square">
            <a:spAutoFit/>
          </a:bodyPr>
          <a:lstStyle/>
          <a:p>
            <a:pPr algn="just"/>
            <a:r>
              <a:rPr lang="en-GB" sz="1100" b="1" dirty="0" smtClean="0">
                <a:latin typeface="Arial" panose="020B0604020202020204" pitchFamily="34" charset="0"/>
                <a:cs typeface="Arial" panose="020B0604020202020204" pitchFamily="34" charset="0"/>
              </a:rPr>
              <a:t>The </a:t>
            </a:r>
            <a:r>
              <a:rPr lang="en-GB" sz="1100" b="1" dirty="0">
                <a:latin typeface="Arial" panose="020B0604020202020204" pitchFamily="34" charset="0"/>
                <a:cs typeface="Arial" panose="020B0604020202020204" pitchFamily="34" charset="0"/>
              </a:rPr>
              <a:t>role of the Governing Board is to:</a:t>
            </a:r>
          </a:p>
          <a:p>
            <a:pPr algn="just"/>
            <a:endParaRPr lang="en-GB" sz="11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Ensure that the vision, ethos and strategic direction of the School are clearly defined;</a:t>
            </a:r>
          </a:p>
          <a:p>
            <a:pPr marL="171450" lvl="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Ensure that the </a:t>
            </a:r>
            <a:r>
              <a:rPr lang="en-GB" sz="1100" dirty="0" smtClean="0">
                <a:latin typeface="Arial" panose="020B0604020202020204" pitchFamily="34" charset="0"/>
                <a:cs typeface="Arial" panose="020B0604020202020204" pitchFamily="34" charset="0"/>
              </a:rPr>
              <a:t>Head Teacher </a:t>
            </a:r>
            <a:r>
              <a:rPr lang="en-GB" sz="1100" dirty="0">
                <a:latin typeface="Arial" panose="020B0604020202020204" pitchFamily="34" charset="0"/>
                <a:cs typeface="Arial" panose="020B0604020202020204" pitchFamily="34" charset="0"/>
              </a:rPr>
              <a:t>performs his or her responsibilities for the educational performance of the School;</a:t>
            </a:r>
          </a:p>
          <a:p>
            <a:pPr marL="171450" lvl="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lgn="just">
              <a:buFont typeface="Arial" panose="020B0604020202020204" pitchFamily="34" charset="0"/>
              <a:buChar char="•"/>
            </a:pPr>
            <a:r>
              <a:rPr lang="en-GB" sz="1100" dirty="0">
                <a:latin typeface="Arial" panose="020B0604020202020204" pitchFamily="34" charset="0"/>
                <a:cs typeface="Arial" panose="020B0604020202020204" pitchFamily="34" charset="0"/>
              </a:rPr>
              <a:t>Ensure the sound, proper and effective use of the School’s financial resources.</a:t>
            </a:r>
          </a:p>
          <a:p>
            <a:pPr lvl="0" algn="just"/>
            <a:endParaRPr lang="en-GB" sz="1100" dirty="0">
              <a:latin typeface="Arial" panose="020B0604020202020204" pitchFamily="34" charset="0"/>
              <a:cs typeface="Arial" panose="020B0604020202020204" pitchFamily="34" charset="0"/>
            </a:endParaRPr>
          </a:p>
          <a:p>
            <a:pPr lvl="0" algn="just"/>
            <a:r>
              <a:rPr lang="en-GB" sz="1100" dirty="0">
                <a:latin typeface="Arial" panose="020B0604020202020204" pitchFamily="34" charset="0"/>
                <a:cs typeface="Arial" panose="020B0604020202020204" pitchFamily="34" charset="0"/>
              </a:rPr>
              <a:t>To do this effectively, the Board meet at least once per term to discus whole School issues and progress against objectives and to receive feedback from the two sub-Committees - Leadership &amp; Management and Teaching &amp; Standards.</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Every Governor is required to attend one of two formal visit days held each year. These principally allow Governors </a:t>
            </a:r>
            <a:r>
              <a:rPr lang="en-GB" sz="1100" dirty="0" smtClean="0">
                <a:latin typeface="Arial" panose="020B0604020202020204" pitchFamily="34" charset="0"/>
                <a:cs typeface="Arial" panose="020B0604020202020204" pitchFamily="34" charset="0"/>
              </a:rPr>
              <a:t>to:</a:t>
            </a:r>
          </a:p>
          <a:p>
            <a:pPr algn="just"/>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Appreciate </a:t>
            </a:r>
            <a:r>
              <a:rPr lang="en-GB" sz="1100" dirty="0">
                <a:latin typeface="Arial" panose="020B0604020202020204" pitchFamily="34" charset="0"/>
                <a:cs typeface="Arial" panose="020B0604020202020204" pitchFamily="34" charset="0"/>
              </a:rPr>
              <a:t>and understand the work of the staff and how the pupils are </a:t>
            </a:r>
            <a:r>
              <a:rPr lang="en-GB" sz="1100" dirty="0" smtClean="0">
                <a:latin typeface="Arial" panose="020B0604020202020204" pitchFamily="34" charset="0"/>
                <a:cs typeface="Arial" panose="020B0604020202020204" pitchFamily="34" charset="0"/>
              </a:rPr>
              <a:t>learning.</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Be </a:t>
            </a:r>
            <a:r>
              <a:rPr lang="en-GB" sz="1100" dirty="0">
                <a:latin typeface="Arial" panose="020B0604020202020204" pitchFamily="34" charset="0"/>
                <a:cs typeface="Arial" panose="020B0604020202020204" pitchFamily="34" charset="0"/>
              </a:rPr>
              <a:t>aware of the response of pupils to their work and check that the pupils are aware of what they are </a:t>
            </a:r>
            <a:r>
              <a:rPr lang="en-GB" sz="1100" dirty="0" smtClean="0">
                <a:latin typeface="Arial" panose="020B0604020202020204" pitchFamily="34" charset="0"/>
                <a:cs typeface="Arial" panose="020B0604020202020204" pitchFamily="34" charset="0"/>
              </a:rPr>
              <a:t>learning.</a:t>
            </a:r>
          </a:p>
          <a:p>
            <a:pPr marL="171450" indent="-171450" algn="just">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Understand </a:t>
            </a:r>
            <a:r>
              <a:rPr lang="en-GB" sz="1100" dirty="0">
                <a:latin typeface="Arial" panose="020B0604020202020204" pitchFamily="34" charset="0"/>
                <a:cs typeface="Arial" panose="020B0604020202020204" pitchFamily="34" charset="0"/>
              </a:rPr>
              <a:t>resource issues facing the School.</a:t>
            </a:r>
          </a:p>
          <a:p>
            <a:pPr algn="just"/>
            <a:endParaRPr lang="en-GB" sz="11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Visits also allow those Governors with specific remits – such as safeguarding and special educational needs, to ensure the School is complying with its statutory duties.</a:t>
            </a:r>
          </a:p>
        </p:txBody>
      </p:sp>
    </p:spTree>
    <p:extLst>
      <p:ext uri="{BB962C8B-B14F-4D97-AF65-F5344CB8AC3E}">
        <p14:creationId xmlns:p14="http://schemas.microsoft.com/office/powerpoint/2010/main" val="12419196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8345f7b-f9b2-4079-ac9f-fe614c4605b3">
      <Terms xmlns="http://schemas.microsoft.com/office/infopath/2007/PartnerControls"/>
    </TaxKeywordTaxHTField>
    <TaxCatchAll xmlns="38345f7b-f9b2-4079-ac9f-fe614c4605b3"/>
    <RoutingRuleDescription xmlns="http://schemas.microsoft.com/sharepoint/v3">Print Version</RoutingRule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34B87C84C75945909EA83C90EE978F" ma:contentTypeVersion="4" ma:contentTypeDescription="Create a new document." ma:contentTypeScope="" ma:versionID="48a2cf3e0d61fd4a65af830ab08af9a3">
  <xsd:schema xmlns:xsd="http://www.w3.org/2001/XMLSchema" xmlns:xs="http://www.w3.org/2001/XMLSchema" xmlns:p="http://schemas.microsoft.com/office/2006/metadata/properties" xmlns:ns1="http://schemas.microsoft.com/sharepoint/v3" xmlns:ns2="38345f7b-f9b2-4079-ac9f-fe614c4605b3" targetNamespace="http://schemas.microsoft.com/office/2006/metadata/properties" ma:root="true" ma:fieldsID="ab04791f5a0a9fe98ef14022ed877e51" ns1:_="" ns2:_="">
    <xsd:import namespace="http://schemas.microsoft.com/sharepoint/v3"/>
    <xsd:import namespace="38345f7b-f9b2-4079-ac9f-fe614c4605b3"/>
    <xsd:element name="properties">
      <xsd:complexType>
        <xsd:sequence>
          <xsd:element name="documentManagement">
            <xsd:complexType>
              <xsd:all>
                <xsd:element ref="ns1:RoutingRuleDescription"/>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ma:displayName="Description" ma:description="" ma:indexed="true"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345f7b-f9b2-4079-ac9f-fe614c4605b3" elementFormDefault="qualified">
    <xsd:import namespace="http://schemas.microsoft.com/office/2006/documentManagement/types"/>
    <xsd:import namespace="http://schemas.microsoft.com/office/infopath/2007/PartnerControls"/>
    <xsd:element name="TaxKeywordTaxHTField" ma:index="6" nillable="true" ma:taxonomy="true" ma:internalName="TaxKeywordTaxHTField" ma:taxonomyFieldName="TaxKeyword" ma:displayName="Enterprise Keywords" ma:fieldId="{23f27201-bee3-471e-b2e7-b64fd8b7ca38}" ma:taxonomyMulti="true" ma:sspId="a9c77a5e-5d14-44a7-9029-5f08577942d3" ma:termSetId="00000000-0000-0000-0000-000000000000" ma:anchorId="00000000-0000-0000-0000-000000000000" ma:open="true" ma:isKeyword="true">
      <xsd:complexType>
        <xsd:sequence>
          <xsd:element ref="pc:Terms" minOccurs="0" maxOccurs="1"/>
        </xsd:sequence>
      </xsd:complexType>
    </xsd:element>
    <xsd:element name="TaxCatchAll" ma:index="7" nillable="true" ma:displayName="Taxonomy Catch All Column" ma:description="" ma:hidden="true" ma:list="{21e0b44d-94d0-4b3c-ac08-f7b4d0cbf1d9}" ma:internalName="TaxCatchAll" ma:showField="CatchAllData" ma:web="38345f7b-f9b2-4079-ac9f-fe614c460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CFBE4-6B3C-4D40-BD0E-75335C1B5D2B}">
  <ds:schemaRef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38345f7b-f9b2-4079-ac9f-fe614c4605b3"/>
    <ds:schemaRef ds:uri="http://schemas.microsoft.com/sharepoint/v3"/>
    <ds:schemaRef ds:uri="http://purl.org/dc/dcmitype/"/>
    <ds:schemaRef ds:uri="http://purl.org/dc/elements/1.1/"/>
  </ds:schemaRefs>
</ds:datastoreItem>
</file>

<file path=customXml/itemProps2.xml><?xml version="1.0" encoding="utf-8"?>
<ds:datastoreItem xmlns:ds="http://schemas.openxmlformats.org/officeDocument/2006/customXml" ds:itemID="{18506BB8-746D-4DE2-BA5F-67B708C4BF6D}">
  <ds:schemaRefs>
    <ds:schemaRef ds:uri="http://schemas.microsoft.com/sharepoint/v3/contenttype/forms"/>
  </ds:schemaRefs>
</ds:datastoreItem>
</file>

<file path=customXml/itemProps3.xml><?xml version="1.0" encoding="utf-8"?>
<ds:datastoreItem xmlns:ds="http://schemas.openxmlformats.org/officeDocument/2006/customXml" ds:itemID="{2C8E8A05-2AFF-49FD-98DD-AFDDDF32F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345f7b-f9b2-4079-ac9f-fe614c460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1507</TotalTime>
  <Words>751</Words>
  <Application>Microsoft Office PowerPoint</Application>
  <PresentationFormat>On-screen Show (4:3)</PresentationFormat>
  <Paragraphs>54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Emily Shimmen</dc:creator>
  <cp:lastModifiedBy>User14</cp:lastModifiedBy>
  <cp:revision>114</cp:revision>
  <cp:lastPrinted>2014-05-22T12:47:38Z</cp:lastPrinted>
  <dcterms:created xsi:type="dcterms:W3CDTF">2014-03-25T15:00:50Z</dcterms:created>
  <dcterms:modified xsi:type="dcterms:W3CDTF">2014-12-08T18:07:14Z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0x010100B534B87C84C75945909EA83C90EE978F</vt:lpwstr>
  </property>
  <property fmtid="{D5CDD505-2E9C-101B-9397-08002B2CF9AE}" pid="3" name="TaxKeyword">
    <vt:lpwstr/>
  </property>
</Properties>
</file>