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Lst>
  <p:notesMasterIdLst>
    <p:notesMasterId r:id="rId7"/>
  </p:notesMasterIdLst>
  <p:handoutMasterIdLst>
    <p:handoutMasterId r:id="rId8"/>
  </p:handoutMasterIdLst>
  <p:sldIdLst>
    <p:sldId id="278" r:id="rId5"/>
    <p:sldId id="266" r:id="rId6"/>
  </p:sldIdLst>
  <p:sldSz cx="6858000" cy="9144000" type="screen4x3"/>
  <p:notesSz cx="6797675" cy="9926638"/>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336"/>
    <a:srgbClr val="DCD7D2"/>
    <a:srgbClr val="8B7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showGuides="1">
      <p:cViewPr>
        <p:scale>
          <a:sx n="70" d="100"/>
          <a:sy n="70" d="100"/>
        </p:scale>
        <p:origin x="-3546" y="-612"/>
      </p:cViewPr>
      <p:guideLst>
        <p:guide orient="horz" pos="2880"/>
        <p:guide pos="2160"/>
      </p:guideLst>
    </p:cSldViewPr>
  </p:slideViewPr>
  <p:notesTextViewPr>
    <p:cViewPr>
      <p:scale>
        <a:sx n="1" d="1"/>
        <a:sy n="1" d="1"/>
      </p:scale>
      <p:origin x="0" y="0"/>
    </p:cViewPr>
  </p:notesTextViewPr>
  <p:notesViewPr>
    <p:cSldViewPr snapToGrid="0">
      <p:cViewPr varScale="1">
        <p:scale>
          <a:sx n="85" d="100"/>
          <a:sy n="85" d="100"/>
        </p:scale>
        <p:origin x="-3150"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5659"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4"/>
            <a:ext cx="2945659" cy="496331"/>
          </a:xfrm>
          <a:prstGeom prst="rect">
            <a:avLst/>
          </a:prstGeom>
        </p:spPr>
        <p:txBody>
          <a:bodyPr vert="horz" lIns="91440" tIns="45720" rIns="91440" bIns="45720" rtlCol="0"/>
          <a:lstStyle>
            <a:lvl1pPr algn="r">
              <a:defRPr sz="1200"/>
            </a:lvl1pPr>
          </a:lstStyle>
          <a:p>
            <a:fld id="{F8855837-FE34-4C9F-8A36-C64EEE12EBBE}" type="datetimeFigureOut">
              <a:rPr lang="en-GB" smtClean="0"/>
              <a:t>21/07/2015</a:t>
            </a:fld>
            <a:endParaRPr lang="en-GB"/>
          </a:p>
        </p:txBody>
      </p:sp>
      <p:sp>
        <p:nvSpPr>
          <p:cNvPr id="4" name="Footer Placeholder 3"/>
          <p:cNvSpPr>
            <a:spLocks noGrp="1"/>
          </p:cNvSpPr>
          <p:nvPr>
            <p:ph type="ftr" sz="quarter" idx="2"/>
          </p:nvPr>
        </p:nvSpPr>
        <p:spPr>
          <a:xfrm>
            <a:off x="1" y="9428588"/>
            <a:ext cx="2945659"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8"/>
            <a:ext cx="2945659" cy="496331"/>
          </a:xfrm>
          <a:prstGeom prst="rect">
            <a:avLst/>
          </a:prstGeom>
        </p:spPr>
        <p:txBody>
          <a:bodyPr vert="horz" lIns="91440" tIns="45720" rIns="91440" bIns="45720" rtlCol="0" anchor="b"/>
          <a:lstStyle>
            <a:lvl1pPr algn="r">
              <a:defRPr sz="1200"/>
            </a:lvl1pPr>
          </a:lstStyle>
          <a:p>
            <a:fld id="{459F5756-C641-4B36-8A3E-D58326F0AFD8}" type="slidenum">
              <a:rPr lang="en-GB" smtClean="0"/>
              <a:t>‹#›</a:t>
            </a:fld>
            <a:endParaRPr lang="en-GB"/>
          </a:p>
        </p:txBody>
      </p:sp>
    </p:spTree>
    <p:extLst>
      <p:ext uri="{BB962C8B-B14F-4D97-AF65-F5344CB8AC3E}">
        <p14:creationId xmlns:p14="http://schemas.microsoft.com/office/powerpoint/2010/main" val="386137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4"/>
            <a:ext cx="2945659" cy="498055"/>
          </a:xfrm>
          <a:prstGeom prst="rect">
            <a:avLst/>
          </a:prstGeom>
        </p:spPr>
        <p:txBody>
          <a:bodyPr vert="horz" lIns="91440" tIns="45720" rIns="91440" bIns="45720" rtlCol="0"/>
          <a:lstStyle>
            <a:lvl1pPr algn="r">
              <a:defRPr sz="1200"/>
            </a:lvl1pPr>
          </a:lstStyle>
          <a:p>
            <a:fld id="{00E40618-C051-4672-B551-1591327FF309}" type="datetimeFigureOut">
              <a:rPr lang="en-GB" smtClean="0"/>
              <a:t>21/07/2015</a:t>
            </a:fld>
            <a:endParaRPr lang="en-GB"/>
          </a:p>
        </p:txBody>
      </p:sp>
      <p:sp>
        <p:nvSpPr>
          <p:cNvPr id="4" name="Slide Image Placeholder 3"/>
          <p:cNvSpPr>
            <a:spLocks noGrp="1" noRot="1" noChangeAspect="1"/>
          </p:cNvSpPr>
          <p:nvPr>
            <p:ph type="sldImg" idx="2"/>
          </p:nvPr>
        </p:nvSpPr>
        <p:spPr>
          <a:xfrm>
            <a:off x="2144713" y="1241425"/>
            <a:ext cx="2508250" cy="3348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23C744D5-815D-4A44-9D88-3D93FB21AE7C}" type="slidenum">
              <a:rPr lang="en-GB" smtClean="0"/>
              <a:t>‹#›</a:t>
            </a:fld>
            <a:endParaRPr lang="en-GB"/>
          </a:p>
        </p:txBody>
      </p:sp>
    </p:spTree>
    <p:extLst>
      <p:ext uri="{BB962C8B-B14F-4D97-AF65-F5344CB8AC3E}">
        <p14:creationId xmlns:p14="http://schemas.microsoft.com/office/powerpoint/2010/main" val="39113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028470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78724190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785737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dirty="0"/>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solidFill>
                  <a:schemeClr val="tx2"/>
                </a:solidFill>
              </a:defRPr>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cxnSp>
        <p:nvCxnSpPr>
          <p:cNvPr id="29" name="Straight Connector 2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3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5" name="Group 34"/>
          <p:cNvGrpSpPr/>
          <p:nvPr userDrawn="1"/>
        </p:nvGrpSpPr>
        <p:grpSpPr>
          <a:xfrm>
            <a:off x="5131260" y="334274"/>
            <a:ext cx="1383840" cy="301625"/>
            <a:chOff x="6841680" y="250705"/>
            <a:chExt cx="1845120" cy="226219"/>
          </a:xfrm>
          <a:solidFill>
            <a:srgbClr val="DCD7D2"/>
          </a:solidFill>
        </p:grpSpPr>
        <p:grpSp>
          <p:nvGrpSpPr>
            <p:cNvPr id="36" name="Group 35"/>
            <p:cNvGrpSpPr/>
            <p:nvPr userDrawn="1"/>
          </p:nvGrpSpPr>
          <p:grpSpPr>
            <a:xfrm>
              <a:off x="7636668" y="250705"/>
              <a:ext cx="1050132" cy="226219"/>
              <a:chOff x="5619750" y="251047"/>
              <a:chExt cx="1050132" cy="226219"/>
            </a:xfrm>
            <a:grpFill/>
          </p:grpSpPr>
          <p:sp>
            <p:nvSpPr>
              <p:cNvPr id="45" name="Rectangle 4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ight Triangle 4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Parallelogram 3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Parallelogram 3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Parallelogram 3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arallelogram 3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arallelogram 4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Parallelogram 4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arallelogram 4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Parallelogram 4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1063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Generic">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F1336"/>
                </a:solidFill>
                <a:effectLst/>
                <a:uLnTx/>
                <a:uFillTx/>
                <a:latin typeface="+mj-lt"/>
              </a:rPr>
              <a:t>Creating Real Value.</a:t>
            </a:r>
            <a:endParaRPr kumimoji="0" lang="en-GB" sz="1400" b="0" i="0" u="none" strike="noStrike" kern="1200" cap="none" spc="0" normalizeH="0" baseline="0" noProof="0" dirty="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dirty="0" smtClean="0">
                <a:solidFill>
                  <a:schemeClr val="bg1"/>
                </a:solidFill>
              </a:rPr>
              <a:t>Date</a:t>
            </a:r>
            <a:r>
              <a:rPr lang="en-US" sz="1000" b="1" baseline="0" dirty="0" smtClean="0">
                <a:solidFill>
                  <a:schemeClr val="bg1"/>
                </a:solidFill>
              </a:rPr>
              <a:t> goes here</a:t>
            </a:r>
            <a:endParaRPr lang="en-US" sz="1000" b="1" dirty="0" smtClean="0">
              <a:solidFill>
                <a:schemeClr val="bg1"/>
              </a:solidFill>
            </a:endParaRPr>
          </a:p>
          <a:p>
            <a:pPr>
              <a:lnSpc>
                <a:spcPts val="1200"/>
              </a:lnSpc>
              <a:spcBef>
                <a:spcPts val="0"/>
              </a:spcBef>
            </a:pPr>
            <a:r>
              <a:rPr lang="en-US" sz="1000" dirty="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dirty="0" smtClean="0">
                <a:solidFill>
                  <a:schemeClr val="bg1"/>
                </a:solidFill>
              </a:rPr>
              <a:t>Private &amp; confidential</a:t>
            </a:r>
          </a:p>
          <a:p>
            <a:pPr>
              <a:lnSpc>
                <a:spcPts val="700"/>
              </a:lnSpc>
              <a:spcBef>
                <a:spcPts val="0"/>
              </a:spcBef>
              <a:spcAft>
                <a:spcPts val="300"/>
              </a:spcAft>
            </a:pPr>
            <a:r>
              <a:rPr lang="en-US" sz="600" dirty="0" smtClean="0">
                <a:solidFill>
                  <a:schemeClr val="bg1"/>
                </a:solidFill>
              </a:rPr>
              <a:t>This document is issued by InfraRed Capital Partners Limited („InfraRed‟) and prepared by InfraRed NF Advisers Limited („INFIA‟). InfraRed is </a:t>
            </a:r>
            <a:r>
              <a:rPr lang="en-US" sz="600" dirty="0" err="1" smtClean="0">
                <a:solidFill>
                  <a:schemeClr val="bg1"/>
                </a:solidFill>
              </a:rPr>
              <a:t>authorised</a:t>
            </a:r>
            <a:r>
              <a:rPr lang="en-US" sz="600" dirty="0" smtClean="0">
                <a:solidFill>
                  <a:schemeClr val="bg1"/>
                </a:solidFill>
              </a:rPr>
              <a:t>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dirty="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3" name="Rectangle 12"/>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93823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pos="3408" userDrawn="1">
          <p15:clr>
            <a:srgbClr val="FBAE40"/>
          </p15:clr>
        </p15:guide>
        <p15:guide id="4" orient="horz" pos="1756" userDrawn="1">
          <p15:clr>
            <a:srgbClr val="FBAE40"/>
          </p15:clr>
        </p15:guide>
        <p15:guide id="5" orient="horz" pos="4056" userDrawn="1">
          <p15:clr>
            <a:srgbClr val="FBAE40"/>
          </p15:clr>
        </p15:guide>
        <p15:guide id="6" pos="5401" userDrawn="1">
          <p15:clr>
            <a:srgbClr val="FBAE40"/>
          </p15:clr>
        </p15:guide>
        <p15:guide id="7" pos="4099" userDrawn="1">
          <p15:clr>
            <a:srgbClr val="FBAE40"/>
          </p15:clr>
        </p15:guide>
        <p15:guide id="8" pos="215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Generic 2">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l="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286896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Secondary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0" name="Rectangle 9"/>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53670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Development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898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Environmental  Infrastructure">
    <p:spTree>
      <p:nvGrpSpPr>
        <p:cNvPr id="1" name=""/>
        <p:cNvGrpSpPr/>
        <p:nvPr/>
      </p:nvGrpSpPr>
      <p:grpSpPr>
        <a:xfrm>
          <a:off x="0" y="0"/>
          <a:ext cx="0" cy="0"/>
          <a:chOff x="0" y="0"/>
          <a:chExt cx="0" cy="0"/>
        </a:xfrm>
      </p:grpSpPr>
      <p:sp>
        <p:nvSpPr>
          <p:cNvPr id="9" name="Picture Holder"/>
          <p:cNvSpPr/>
          <p:nvPr userDrawn="1"/>
        </p:nvSpPr>
        <p:spPr>
          <a:xfrm>
            <a:off x="361" y="3719227"/>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r="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57069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Euro Real Estat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83587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1063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70973044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24081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74613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DC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6301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5">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89154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6">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897027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7">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975863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8">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67610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8" name="Slide Number Placeholder 7"/>
          <p:cNvSpPr>
            <a:spLocks noGrp="1"/>
          </p:cNvSpPr>
          <p:nvPr>
            <p:ph type="sldNum" sz="quarter" idx="11"/>
          </p:nvPr>
        </p:nvSpPr>
        <p:spPr/>
        <p:txBody>
          <a:bodyPr/>
          <a:lstStyle/>
          <a:p>
            <a:fld id="{FF7F0004-439E-4C06-9D12-964A26B10E33}" type="slidenum">
              <a:rPr lang="en-GB" smtClean="0"/>
              <a:pPr/>
              <a:t>‹#›</a:t>
            </a:fld>
            <a:endParaRPr lang="en-GB"/>
          </a:p>
        </p:txBody>
      </p:sp>
      <p:cxnSp>
        <p:nvCxnSpPr>
          <p:cNvPr id="9" name="Straight Connector 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5" name="Group 14"/>
          <p:cNvGrpSpPr/>
          <p:nvPr userDrawn="1"/>
        </p:nvGrpSpPr>
        <p:grpSpPr>
          <a:xfrm>
            <a:off x="5131260" y="334274"/>
            <a:ext cx="1383840" cy="301625"/>
            <a:chOff x="6841680" y="250705"/>
            <a:chExt cx="1845120" cy="226219"/>
          </a:xfrm>
          <a:solidFill>
            <a:srgbClr val="DCD7D2"/>
          </a:solidFill>
        </p:grpSpPr>
        <p:grpSp>
          <p:nvGrpSpPr>
            <p:cNvPr id="16" name="Group 15"/>
            <p:cNvGrpSpPr/>
            <p:nvPr userDrawn="1"/>
          </p:nvGrpSpPr>
          <p:grpSpPr>
            <a:xfrm>
              <a:off x="7636668" y="250705"/>
              <a:ext cx="1050132" cy="226219"/>
              <a:chOff x="5619750" y="251047"/>
              <a:chExt cx="1050132" cy="226219"/>
            </a:xfrm>
            <a:grpFill/>
          </p:grpSpPr>
          <p:sp>
            <p:nvSpPr>
              <p:cNvPr id="25" name="Rectangle 2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2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Parallelogram 1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arallelogram 1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arallelogram 1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566380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33393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86836"/>
            <a:ext cx="61722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2900" y="2241551"/>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99557" y="2241551"/>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599557"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3"/>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5" name="Slide Number Placeholder 14"/>
          <p:cNvSpPr>
            <a:spLocks noGrp="1"/>
          </p:cNvSpPr>
          <p:nvPr>
            <p:ph type="sldNum" sz="quarter" idx="11"/>
          </p:nvPr>
        </p:nvSpPr>
        <p:spPr/>
        <p:txBody>
          <a:bodyPr/>
          <a:lstStyle/>
          <a:p>
            <a:fld id="{FF7F0004-439E-4C06-9D12-964A26B10E33}" type="slidenum">
              <a:rPr lang="en-GB" smtClean="0"/>
              <a:pPr/>
              <a:t>‹#›</a:t>
            </a:fld>
            <a:endParaRPr lang="en-GB"/>
          </a:p>
        </p:txBody>
      </p:sp>
      <p:cxnSp>
        <p:nvCxnSpPr>
          <p:cNvPr id="16" name="Straight Connector 15"/>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2"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3" name="Group 22"/>
          <p:cNvGrpSpPr/>
          <p:nvPr userDrawn="1"/>
        </p:nvGrpSpPr>
        <p:grpSpPr>
          <a:xfrm>
            <a:off x="5131260" y="334274"/>
            <a:ext cx="1383840" cy="301625"/>
            <a:chOff x="6841680" y="250705"/>
            <a:chExt cx="1845120" cy="226219"/>
          </a:xfrm>
          <a:solidFill>
            <a:srgbClr val="DCD7D2"/>
          </a:solidFill>
        </p:grpSpPr>
        <p:grpSp>
          <p:nvGrpSpPr>
            <p:cNvPr id="24" name="Group 23"/>
            <p:cNvGrpSpPr/>
            <p:nvPr userDrawn="1"/>
          </p:nvGrpSpPr>
          <p:grpSpPr>
            <a:xfrm>
              <a:off x="7636668" y="250705"/>
              <a:ext cx="1050132" cy="226219"/>
              <a:chOff x="5619750" y="251047"/>
              <a:chExt cx="1050132" cy="226219"/>
            </a:xfrm>
            <a:grpFill/>
          </p:grpSpPr>
          <p:sp>
            <p:nvSpPr>
              <p:cNvPr id="33" name="Rectangle 32"/>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Parallelogram 24"/>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arallelogram 30"/>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arallelogram 31"/>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79287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30050344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Footer Placeholder 9"/>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1" name="Slide Number Placeholder 10"/>
          <p:cNvSpPr>
            <a:spLocks noGrp="1"/>
          </p:cNvSpPr>
          <p:nvPr>
            <p:ph type="sldNum" sz="quarter" idx="11"/>
          </p:nvPr>
        </p:nvSpPr>
        <p:spPr/>
        <p:txBody>
          <a:bodyPr/>
          <a:lstStyle/>
          <a:p>
            <a:fld id="{FF7F0004-439E-4C06-9D12-964A26B10E33}" type="slidenum">
              <a:rPr lang="en-GB" smtClean="0"/>
              <a:pPr/>
              <a:t>‹#›</a:t>
            </a:fld>
            <a:endParaRPr lang="en-GB"/>
          </a:p>
        </p:txBody>
      </p:sp>
      <p:cxnSp>
        <p:nvCxnSpPr>
          <p:cNvPr id="12" name="Straight Connector 11"/>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8"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9" name="Group 18"/>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29" name="Rectangle 28"/>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Triangle 29"/>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1551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0" name="Slide Number Placeholder 9"/>
          <p:cNvSpPr>
            <a:spLocks noGrp="1"/>
          </p:cNvSpPr>
          <p:nvPr>
            <p:ph type="sldNum" sz="quarter" idx="11"/>
          </p:nvPr>
        </p:nvSpPr>
        <p:spPr/>
        <p:txBody>
          <a:bodyPr/>
          <a:lstStyle/>
          <a:p>
            <a:fld id="{FF7F0004-439E-4C06-9D12-964A26B10E33}" type="slidenum">
              <a:rPr lang="en-GB" smtClean="0"/>
              <a:pPr/>
              <a:t>‹#›</a:t>
            </a:fld>
            <a:endParaRPr lang="en-GB"/>
          </a:p>
        </p:txBody>
      </p:sp>
      <p:cxnSp>
        <p:nvCxnSpPr>
          <p:cNvPr id="11" name="Straight Connector 10"/>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7"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8" name="Group 17"/>
          <p:cNvGrpSpPr/>
          <p:nvPr userDrawn="1"/>
        </p:nvGrpSpPr>
        <p:grpSpPr>
          <a:xfrm>
            <a:off x="5131260" y="334274"/>
            <a:ext cx="1383840" cy="301625"/>
            <a:chOff x="6841680" y="250705"/>
            <a:chExt cx="1845120" cy="226219"/>
          </a:xfrm>
          <a:solidFill>
            <a:srgbClr val="DCD7D2"/>
          </a:solidFill>
        </p:grpSpPr>
        <p:grpSp>
          <p:nvGrpSpPr>
            <p:cNvPr id="19" name="Group 18"/>
            <p:cNvGrpSpPr/>
            <p:nvPr userDrawn="1"/>
          </p:nvGrpSpPr>
          <p:grpSpPr>
            <a:xfrm>
              <a:off x="7636668" y="250705"/>
              <a:ext cx="1050132" cy="226219"/>
              <a:chOff x="5619750" y="251047"/>
              <a:chExt cx="1050132" cy="226219"/>
            </a:xfrm>
            <a:grpFill/>
          </p:grpSpPr>
          <p:sp>
            <p:nvSpPr>
              <p:cNvPr id="28" name="Rectangle 27"/>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Parallelogram 19"/>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639678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5663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486671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9"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16641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2603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9262890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8" name="Footer Placeholder 7"/>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9" name="Slide Number Placeholder 8"/>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0926298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4" name="Footer Placeholder 3"/>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5" name="Slide Number Placeholder 4"/>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90613639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3" name="Footer Placeholder 2"/>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4" name="Slide Number Placeholder 3"/>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5446824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0968403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21/07/2015</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8795406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90C361B-2969-491B-8D25-4ED81A4F09A1}" type="datetimeFigureOut">
              <a:rPr lang="en-GB" smtClean="0"/>
              <a:t>21/07/2015</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90174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61" r:id="rId13"/>
    <p:sldLayoutId id="2147483673" r:id="rId14"/>
    <p:sldLayoutId id="2147483675" r:id="rId15"/>
    <p:sldLayoutId id="2147483677" r:id="rId16"/>
    <p:sldLayoutId id="2147483679" r:id="rId17"/>
    <p:sldLayoutId id="2147483681" r:id="rId18"/>
    <p:sldLayoutId id="2147483662" r:id="rId19"/>
    <p:sldLayoutId id="2147483683" r:id="rId20"/>
    <p:sldLayoutId id="2147483684" r:id="rId21"/>
    <p:sldLayoutId id="2147483685" r:id="rId22"/>
    <p:sldLayoutId id="2147483686" r:id="rId23"/>
    <p:sldLayoutId id="2147483687" r:id="rId24"/>
    <p:sldLayoutId id="2147483688" r:id="rId25"/>
    <p:sldLayoutId id="2147483689" r:id="rId26"/>
    <p:sldLayoutId id="2147483663" r:id="rId27"/>
    <p:sldLayoutId id="2147483664" r:id="rId28"/>
    <p:sldLayoutId id="2147483665" r:id="rId29"/>
    <p:sldLayoutId id="2147483666" r:id="rId30"/>
    <p:sldLayoutId id="2147483667" r:id="rId31"/>
    <p:sldLayoutId id="2147483668" r:id="rId32"/>
    <p:sldLayoutId id="2147483669" r:id="rId33"/>
    <p:sldLayoutId id="2147483670" r:id="rId34"/>
    <p:sldLayoutId id="2147483671" r:id="rId3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1506" y="219470"/>
            <a:ext cx="3652353" cy="1785104"/>
          </a:xfrm>
          <a:prstGeom prst="rect">
            <a:avLst/>
          </a:prstGeom>
          <a:noFill/>
          <a:ln w="12700">
            <a:solidFill>
              <a:schemeClr val="tx1"/>
            </a:solidFill>
          </a:ln>
        </p:spPr>
        <p:txBody>
          <a:bodyPr wrap="square" rtlCol="0">
            <a:spAutoFit/>
          </a:bodyPr>
          <a:lstStyle/>
          <a:p>
            <a:pPr algn="just"/>
            <a:r>
              <a:rPr lang="en-GB" sz="1000" b="1" dirty="0">
                <a:latin typeface="Arial" panose="020B0604020202020204" pitchFamily="34" charset="0"/>
                <a:cs typeface="Arial" panose="020B0604020202020204" pitchFamily="34" charset="0"/>
              </a:rPr>
              <a:t>Dear </a:t>
            </a:r>
            <a:r>
              <a:rPr lang="en-GB" sz="1000" b="1" dirty="0" smtClean="0">
                <a:latin typeface="Arial" panose="020B0604020202020204" pitchFamily="34" charset="0"/>
                <a:cs typeface="Arial" panose="020B0604020202020204" pitchFamily="34" charset="0"/>
              </a:rPr>
              <a:t>Parent/Carer</a:t>
            </a:r>
            <a:endParaRPr lang="en-GB" sz="1000" b="1" dirty="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A change from previous Governing Board newsletters, in that this edition is issued jointly by the Board and Senior Leadership Team. </a:t>
            </a: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We felt this important to demonstrate that we have been working together to address the issues raised in the October 2014 Ofsted Report and create an ethos consistent with  School’s Vision Statement, with the intention of improving the educational outcomes for all our children.</a:t>
            </a:r>
            <a:endParaRPr lang="en-GB" sz="1000" dirty="0">
              <a:latin typeface="Arial" panose="020B0604020202020204" pitchFamily="34" charset="0"/>
              <a:cs typeface="Arial" panose="020B0604020202020204" pitchFamily="34" charset="0"/>
            </a:endParaRPr>
          </a:p>
        </p:txBody>
      </p:sp>
      <p:sp>
        <p:nvSpPr>
          <p:cNvPr id="7" name="Rectangle 6"/>
          <p:cNvSpPr/>
          <p:nvPr/>
        </p:nvSpPr>
        <p:spPr>
          <a:xfrm>
            <a:off x="349631" y="2088597"/>
            <a:ext cx="6217423" cy="6858000"/>
          </a:xfrm>
          <a:prstGeom prst="rect">
            <a:avLst/>
          </a:prstGeom>
          <a:ln w="12700">
            <a:solidFill>
              <a:schemeClr val="tx1"/>
            </a:solidFill>
          </a:ln>
        </p:spPr>
        <p:txBody>
          <a:bodyPr wrap="square">
            <a:spAutoFit/>
          </a:bodyPr>
          <a:lstStyle/>
          <a:p>
            <a:pPr algn="just"/>
            <a:r>
              <a:rPr lang="en-GB" sz="1000" dirty="0" smtClean="0">
                <a:latin typeface="Arial" panose="020B0604020202020204" pitchFamily="34" charset="0"/>
                <a:cs typeface="Arial" panose="020B0604020202020204" pitchFamily="34" charset="0"/>
              </a:rPr>
              <a:t>The 2014/15 academic year has seen considerable change at Parklands Junior School, which has been aimed at making the School Vision, set out below, a reality. </a:t>
            </a: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a:t>
            </a:r>
            <a:r>
              <a:rPr lang="en-GB" sz="1000" i="1" dirty="0" smtClean="0">
                <a:latin typeface="Arial" panose="020B0604020202020204" pitchFamily="34" charset="0"/>
                <a:cs typeface="Arial" panose="020B0604020202020204" pitchFamily="34" charset="0"/>
              </a:rPr>
              <a:t>Parklands </a:t>
            </a:r>
            <a:r>
              <a:rPr lang="en-GB" sz="1000" i="1" dirty="0">
                <a:latin typeface="Arial" panose="020B0604020202020204" pitchFamily="34" charset="0"/>
                <a:cs typeface="Arial" panose="020B0604020202020204" pitchFamily="34" charset="0"/>
              </a:rPr>
              <a:t>Junior School believes in creating a culture of high expectation, ambition and openness amongst all members of the school community. </a:t>
            </a:r>
          </a:p>
          <a:p>
            <a:pPr algn="just"/>
            <a:r>
              <a:rPr lang="en-GB" sz="1000" i="1" dirty="0">
                <a:latin typeface="Arial" panose="020B0604020202020204" pitchFamily="34" charset="0"/>
                <a:cs typeface="Arial" panose="020B0604020202020204" pitchFamily="34" charset="0"/>
              </a:rPr>
              <a:t> </a:t>
            </a:r>
          </a:p>
          <a:p>
            <a:pPr algn="just"/>
            <a:r>
              <a:rPr lang="en-GB" sz="1000" i="1" dirty="0">
                <a:latin typeface="Arial" panose="020B0604020202020204" pitchFamily="34" charset="0"/>
                <a:cs typeface="Arial" panose="020B0604020202020204" pitchFamily="34" charset="0"/>
              </a:rPr>
              <a:t>We ‎aim to instil a desire for constant improvement amongst ourselves, teachers and children and deliver inspired teaching that encourages positive attitudes towards lifelong learning. </a:t>
            </a:r>
          </a:p>
          <a:p>
            <a:pPr algn="just"/>
            <a:r>
              <a:rPr lang="en-GB" sz="1000" i="1" dirty="0">
                <a:latin typeface="Arial" panose="020B0604020202020204" pitchFamily="34" charset="0"/>
                <a:cs typeface="Arial" panose="020B0604020202020204" pitchFamily="34" charset="0"/>
              </a:rPr>
              <a:t> </a:t>
            </a:r>
          </a:p>
          <a:p>
            <a:pPr algn="just"/>
            <a:r>
              <a:rPr lang="en-GB" sz="1000" i="1" dirty="0">
                <a:latin typeface="Arial" panose="020B0604020202020204" pitchFamily="34" charset="0"/>
                <a:cs typeface="Arial" panose="020B0604020202020204" pitchFamily="34" charset="0"/>
              </a:rPr>
              <a:t>We want our children to feel valued and confident as individuals and ensure they feel supported, safe and cared for in ‎our School. We aim that children leave Parklands Junior School with a clear sense of responsibility and independence and an understanding of the importance of community and how their behaviour impacts upon others.</a:t>
            </a:r>
          </a:p>
          <a:p>
            <a:pPr algn="just"/>
            <a:r>
              <a:rPr lang="en-GB" sz="1000" i="1" dirty="0">
                <a:latin typeface="Arial" panose="020B0604020202020204" pitchFamily="34" charset="0"/>
                <a:cs typeface="Arial" panose="020B0604020202020204" pitchFamily="34" charset="0"/>
              </a:rPr>
              <a:t> </a:t>
            </a:r>
          </a:p>
          <a:p>
            <a:pPr algn="just"/>
            <a:r>
              <a:rPr lang="en-GB" sz="1000" i="1" dirty="0">
                <a:latin typeface="Arial" panose="020B0604020202020204" pitchFamily="34" charset="0"/>
                <a:cs typeface="Arial" panose="020B0604020202020204" pitchFamily="34" charset="0"/>
              </a:rPr>
              <a:t>We seek to inspire success in our children by creating rounded individuals who seek out lifelong opportunities to learn in order to be the best they can </a:t>
            </a:r>
            <a:r>
              <a:rPr lang="en-GB" sz="1000" i="1" dirty="0" smtClean="0">
                <a:latin typeface="Arial" panose="020B0604020202020204" pitchFamily="34" charset="0"/>
                <a:cs typeface="Arial" panose="020B0604020202020204" pitchFamily="34" charset="0"/>
              </a:rPr>
              <a:t>be”.</a:t>
            </a:r>
            <a:endParaRPr lang="en-GB" sz="1000" i="1" dirty="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Making the changes necessary to deliver a change in culture and a rapid improvement in pupil progress, have involved some challenging decisions for the Board and Senior Leaders. These changes have been essential to move the School forward and, as shown over page, have had real impact. We thought it might be helpful to highlight  a few of the changes below:</a:t>
            </a:r>
          </a:p>
          <a:p>
            <a:pPr algn="just"/>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dirty="0" smtClean="0">
                <a:latin typeface="Arial" panose="020B0604020202020204" pitchFamily="34" charset="0"/>
                <a:cs typeface="Arial" panose="020B0604020202020204" pitchFamily="34" charset="0"/>
              </a:rPr>
              <a:t>Fully restructuring the Governing Board, so that its members have the necessary </a:t>
            </a:r>
            <a:r>
              <a:rPr lang="en-GB" sz="1000" dirty="0">
                <a:latin typeface="Arial" panose="020B0604020202020204" pitchFamily="34" charset="0"/>
                <a:cs typeface="Arial" panose="020B0604020202020204" pitchFamily="34" charset="0"/>
              </a:rPr>
              <a:t>skills </a:t>
            </a:r>
            <a:r>
              <a:rPr lang="en-GB" sz="1000" dirty="0" smtClean="0">
                <a:latin typeface="Arial" panose="020B0604020202020204" pitchFamily="34" charset="0"/>
                <a:cs typeface="Arial" panose="020B0604020202020204" pitchFamily="34" charset="0"/>
              </a:rPr>
              <a:t>and the Board the necessary structure, to support and challenge the School.</a:t>
            </a: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dirty="0" smtClean="0">
                <a:latin typeface="Arial" panose="020B0604020202020204" pitchFamily="34" charset="0"/>
                <a:cs typeface="Arial" panose="020B0604020202020204" pitchFamily="34" charset="0"/>
              </a:rPr>
              <a:t>Implementing a robust behaviour policy and ensuring it is implemented. As a consequence, behaviour has improved and children remain </a:t>
            </a:r>
            <a:r>
              <a:rPr lang="en-GB" sz="1000" dirty="0">
                <a:latin typeface="Arial" panose="020B0604020202020204" pitchFamily="34" charset="0"/>
                <a:cs typeface="Arial" panose="020B0604020202020204" pitchFamily="34" charset="0"/>
              </a:rPr>
              <a:t>“on task” throughout </a:t>
            </a:r>
            <a:r>
              <a:rPr lang="en-GB" sz="1000" dirty="0" smtClean="0">
                <a:latin typeface="Arial" panose="020B0604020202020204" pitchFamily="34" charset="0"/>
                <a:cs typeface="Arial" panose="020B0604020202020204" pitchFamily="34" charset="0"/>
              </a:rPr>
              <a:t>lessons – a key component in improving pupil progress and visible to Governors who have undertaken learning walks during Governor visit days . </a:t>
            </a:r>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dirty="0" smtClean="0">
                <a:latin typeface="Arial" panose="020B0604020202020204" pitchFamily="34" charset="0"/>
                <a:cs typeface="Arial" panose="020B0604020202020204" pitchFamily="34" charset="0"/>
              </a:rPr>
              <a:t>Improving the quality of teaching, with a minimum requirement that teachers consistently deliver “Good” teaching using Ofsted assessment criteria. This is accompanied with comprehensive lesson planning.</a:t>
            </a: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dirty="0" smtClean="0">
                <a:latin typeface="Arial" panose="020B0604020202020204" pitchFamily="34" charset="0"/>
                <a:cs typeface="Arial" panose="020B0604020202020204" pitchFamily="34" charset="0"/>
              </a:rPr>
              <a:t>Implementation of a new marking strategy, so that pupils have a continuous dialogue with their teacher and know what worked well (WWW) and what they need to do to progress.</a:t>
            </a: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dirty="0" smtClean="0">
                <a:latin typeface="Arial" panose="020B0604020202020204" pitchFamily="34" charset="0"/>
                <a:cs typeface="Arial" panose="020B0604020202020204" pitchFamily="34" charset="0"/>
              </a:rPr>
              <a:t>Improving teaching and marking has been essential as the School has moved </a:t>
            </a:r>
            <a:r>
              <a:rPr lang="en-GB" sz="1000" dirty="0">
                <a:latin typeface="Arial" panose="020B0604020202020204" pitchFamily="34" charset="0"/>
                <a:cs typeface="Arial" panose="020B0604020202020204" pitchFamily="34" charset="0"/>
              </a:rPr>
              <a:t>away from “streaming” </a:t>
            </a:r>
            <a:r>
              <a:rPr lang="en-GB" sz="1000" dirty="0" smtClean="0">
                <a:latin typeface="Arial" panose="020B0604020202020204" pitchFamily="34" charset="0"/>
                <a:cs typeface="Arial" panose="020B0604020202020204" pitchFamily="34" charset="0"/>
              </a:rPr>
              <a:t>to </a:t>
            </a:r>
            <a:r>
              <a:rPr lang="en-GB" sz="1000" dirty="0">
                <a:latin typeface="Arial" panose="020B0604020202020204" pitchFamily="34" charset="0"/>
                <a:cs typeface="Arial" panose="020B0604020202020204" pitchFamily="34" charset="0"/>
              </a:rPr>
              <a:t>“differentiation” within form </a:t>
            </a:r>
            <a:r>
              <a:rPr lang="en-GB" sz="1000" dirty="0" smtClean="0">
                <a:latin typeface="Arial" panose="020B0604020202020204" pitchFamily="34" charset="0"/>
                <a:cs typeface="Arial" panose="020B0604020202020204" pitchFamily="34" charset="0"/>
              </a:rPr>
              <a:t>groups. This means class </a:t>
            </a:r>
            <a:r>
              <a:rPr lang="en-GB" sz="1000" dirty="0">
                <a:latin typeface="Arial" panose="020B0604020202020204" pitchFamily="34" charset="0"/>
                <a:cs typeface="Arial" panose="020B0604020202020204" pitchFamily="34" charset="0"/>
              </a:rPr>
              <a:t>teachers are responsible for ensuring that work for all </a:t>
            </a:r>
            <a:r>
              <a:rPr lang="en-GB" sz="1000" dirty="0" smtClean="0">
                <a:latin typeface="Arial" panose="020B0604020202020204" pitchFamily="34" charset="0"/>
                <a:cs typeface="Arial" panose="020B0604020202020204" pitchFamily="34" charset="0"/>
              </a:rPr>
              <a:t>children within </a:t>
            </a:r>
            <a:r>
              <a:rPr lang="en-GB" sz="1000" dirty="0">
                <a:latin typeface="Arial" panose="020B0604020202020204" pitchFamily="34" charset="0"/>
                <a:cs typeface="Arial" panose="020B0604020202020204" pitchFamily="34" charset="0"/>
              </a:rPr>
              <a:t>their class </a:t>
            </a:r>
            <a:r>
              <a:rPr lang="en-GB" sz="1000" dirty="0" smtClean="0">
                <a:latin typeface="Arial" panose="020B0604020202020204" pitchFamily="34" charset="0"/>
                <a:cs typeface="Arial" panose="020B0604020202020204" pitchFamily="34" charset="0"/>
              </a:rPr>
              <a:t>is set at the right level to challenge the child and deliver progress. </a:t>
            </a:r>
          </a:p>
          <a:p>
            <a:pPr algn="just"/>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dirty="0">
                <a:latin typeface="Arial" panose="020B0604020202020204" pitchFamily="34" charset="0"/>
                <a:cs typeface="Arial" panose="020B0604020202020204" pitchFamily="34" charset="0"/>
              </a:rPr>
              <a:t>A range of other </a:t>
            </a:r>
            <a:r>
              <a:rPr lang="en-GB" sz="1000" dirty="0" smtClean="0">
                <a:latin typeface="Arial" panose="020B0604020202020204" pitchFamily="34" charset="0"/>
                <a:cs typeface="Arial" panose="020B0604020202020204" pitchFamily="34" charset="0"/>
              </a:rPr>
              <a:t>changes have been </a:t>
            </a:r>
            <a:r>
              <a:rPr lang="en-GB" sz="1000" dirty="0">
                <a:latin typeface="Arial" panose="020B0604020202020204" pitchFamily="34" charset="0"/>
                <a:cs typeface="Arial" panose="020B0604020202020204" pitchFamily="34" charset="0"/>
              </a:rPr>
              <a:t>implemented, </a:t>
            </a:r>
            <a:r>
              <a:rPr lang="en-GB" sz="1000" dirty="0" smtClean="0">
                <a:latin typeface="Arial" panose="020B0604020202020204" pitchFamily="34" charset="0"/>
                <a:cs typeface="Arial" panose="020B0604020202020204" pitchFamily="34" charset="0"/>
              </a:rPr>
              <a:t>covering areas such as safeguarding</a:t>
            </a:r>
            <a:r>
              <a:rPr lang="en-GB" sz="1000" dirty="0">
                <a:latin typeface="Arial" panose="020B0604020202020204" pitchFamily="34" charset="0"/>
                <a:cs typeface="Arial" panose="020B0604020202020204" pitchFamily="34" charset="0"/>
              </a:rPr>
              <a:t>, training and </a:t>
            </a:r>
            <a:r>
              <a:rPr lang="en-GB" sz="1000" dirty="0" smtClean="0">
                <a:latin typeface="Arial" panose="020B0604020202020204" pitchFamily="34" charset="0"/>
                <a:cs typeface="Arial" panose="020B0604020202020204" pitchFamily="34" charset="0"/>
              </a:rPr>
              <a:t>development, staff restructuring and </a:t>
            </a:r>
            <a:r>
              <a:rPr lang="en-GB" sz="1000" dirty="0">
                <a:latin typeface="Arial" panose="020B0604020202020204" pitchFamily="34" charset="0"/>
                <a:cs typeface="Arial" panose="020B0604020202020204" pitchFamily="34" charset="0"/>
              </a:rPr>
              <a:t>the purchase of modern learning resources. </a:t>
            </a:r>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All of the above combine to create a solid foundation upon which to deliver continual improvement in the School’s performance.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025" y="219470"/>
            <a:ext cx="2087717" cy="1589785"/>
          </a:xfrm>
          <a:prstGeom prst="rect">
            <a:avLst/>
          </a:prstGeom>
        </p:spPr>
      </p:pic>
    </p:spTree>
    <p:extLst>
      <p:ext uri="{BB962C8B-B14F-4D97-AF65-F5344CB8AC3E}">
        <p14:creationId xmlns:p14="http://schemas.microsoft.com/office/powerpoint/2010/main" val="4152551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361507" y="271567"/>
            <a:ext cx="6134295" cy="7786747"/>
          </a:xfrm>
          <a:prstGeom prst="rect">
            <a:avLst/>
          </a:prstGeom>
          <a:ln w="12700">
            <a:solidFill>
              <a:schemeClr val="tx1"/>
            </a:solidFill>
          </a:ln>
        </p:spPr>
        <p:txBody>
          <a:bodyPr wrap="square">
            <a:spAutoFit/>
          </a:bodyPr>
          <a:lstStyle/>
          <a:p>
            <a:pPr algn="just"/>
            <a:r>
              <a:rPr lang="en-GB" sz="1000" dirty="0" smtClean="0">
                <a:latin typeface="Arial" panose="020B0604020202020204" pitchFamily="34" charset="0"/>
                <a:cs typeface="Arial" panose="020B0604020202020204" pitchFamily="34" charset="0"/>
              </a:rPr>
              <a:t>The impact on pupil progress and attainment delivered through the changes implemented this year are demonstrated in the SATS results for Year 6. The  baseline target for Schools is to deliver two levels progress and results are set out below, along with 2014 comparisons.</a:t>
            </a: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The table below sets out the results for attainment  - percentage of children achieving Level 4 or above.</a:t>
            </a:r>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000" dirty="0" smtClean="0">
                <a:latin typeface="Arial" panose="020B0604020202020204" pitchFamily="34" charset="0"/>
                <a:cs typeface="Arial" panose="020B0604020202020204" pitchFamily="34" charset="0"/>
              </a:rPr>
              <a:t>NA = National Average	* = teacher assessed, but externally moderated 	</a:t>
            </a:r>
          </a:p>
          <a:p>
            <a:pPr marL="171450" indent="-171450" algn="just">
              <a:buFont typeface="Arial" panose="020B0604020202020204" pitchFamily="34" charset="0"/>
              <a:buChar char="•"/>
            </a:pPr>
            <a:r>
              <a:rPr lang="en-GB" sz="1000" dirty="0" smtClean="0">
                <a:latin typeface="Arial" panose="020B0604020202020204" pitchFamily="34" charset="0"/>
                <a:cs typeface="Arial" panose="020B0604020202020204" pitchFamily="34" charset="0"/>
              </a:rPr>
              <a:t>SPAG = Spelling Punctuation &amp; Grammar.</a:t>
            </a:r>
          </a:p>
          <a:p>
            <a:pPr marL="171450" indent="-1714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The percentage of pupils achieving 3 levels progress increased across all assessment subjects, with the exception of maths, with the percentage of pupils achieving Level 5+ increasing in writing and SPAG. </a:t>
            </a:r>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The School has delivered a notable improvement in results compared to 2014, and this reflects the hard work of Year 6 pupils and staff, including all those who gave up their time to attend after school booster classes to prepare for the tests, as well as the breakfasts during the week of the tests. </a:t>
            </a:r>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The tests also provided Governors with an opportunity to come to School and to independently confirm that the tests were being carried out in “true” exam conditions. </a:t>
            </a: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The School are also carefully tracking the progress of children in all year groups to ensure that, overall,  children are making better than expected progress and that the School’s vision is embedded as soon as children enter Year 3.</a:t>
            </a:r>
          </a:p>
          <a:p>
            <a:pPr algn="just"/>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The School </a:t>
            </a:r>
            <a:r>
              <a:rPr lang="en-GB" sz="1000" dirty="0">
                <a:latin typeface="Arial" panose="020B0604020202020204" pitchFamily="34" charset="0"/>
                <a:cs typeface="Arial" panose="020B0604020202020204" pitchFamily="34" charset="0"/>
              </a:rPr>
              <a:t>Development Plan for the 2015/6 academic year </a:t>
            </a:r>
            <a:r>
              <a:rPr lang="en-GB" sz="1000" dirty="0" smtClean="0">
                <a:latin typeface="Arial" panose="020B0604020202020204" pitchFamily="34" charset="0"/>
                <a:cs typeface="Arial" panose="020B0604020202020204" pitchFamily="34" charset="0"/>
              </a:rPr>
              <a:t>is being finalised and </a:t>
            </a:r>
            <a:r>
              <a:rPr lang="en-GB" sz="1000" dirty="0">
                <a:latin typeface="Arial" panose="020B0604020202020204" pitchFamily="34" charset="0"/>
                <a:cs typeface="Arial" panose="020B0604020202020204" pitchFamily="34" charset="0"/>
              </a:rPr>
              <a:t>Governors and Senior Leaders believe that the School has the potential to improve on this years’ </a:t>
            </a:r>
            <a:r>
              <a:rPr lang="en-GB" sz="1000" dirty="0" smtClean="0">
                <a:latin typeface="Arial" panose="020B0604020202020204" pitchFamily="34" charset="0"/>
                <a:cs typeface="Arial" panose="020B0604020202020204" pitchFamily="34" charset="0"/>
              </a:rPr>
              <a:t>results, with the introduction of additional initiatives to ensure our high </a:t>
            </a:r>
            <a:r>
              <a:rPr lang="en-GB" sz="1000" dirty="0" err="1" smtClean="0">
                <a:latin typeface="Arial" panose="020B0604020202020204" pitchFamily="34" charset="0"/>
                <a:cs typeface="Arial" panose="020B0604020202020204" pitchFamily="34" charset="0"/>
              </a:rPr>
              <a:t>attainers</a:t>
            </a:r>
            <a:r>
              <a:rPr lang="en-GB" sz="1000" dirty="0" smtClean="0">
                <a:latin typeface="Arial" panose="020B0604020202020204" pitchFamily="34" charset="0"/>
                <a:cs typeface="Arial" panose="020B0604020202020204" pitchFamily="34" charset="0"/>
              </a:rPr>
              <a:t> are challenged throughout their time in the School.</a:t>
            </a:r>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All that remains is to wish you all a very enjoyably summer and for those children heading off to senior school, our very best wishes for the future.</a:t>
            </a:r>
          </a:p>
          <a:p>
            <a:pPr algn="just"/>
            <a:endParaRPr lang="en-GB" sz="1000" dirty="0">
              <a:latin typeface="Arial" panose="020B0604020202020204" pitchFamily="34" charset="0"/>
              <a:cs typeface="Arial" panose="020B0604020202020204" pitchFamily="34" charset="0"/>
            </a:endParaRPr>
          </a:p>
          <a:p>
            <a:pPr algn="just"/>
            <a:r>
              <a:rPr lang="en-GB" sz="1000" b="1" dirty="0" smtClean="0">
                <a:latin typeface="Arial" panose="020B0604020202020204" pitchFamily="34" charset="0"/>
                <a:cs typeface="Arial" panose="020B0604020202020204" pitchFamily="34" charset="0"/>
              </a:rPr>
              <a:t>The Governing Board and Senior Leadership Team, Parklands Junior School.</a:t>
            </a:r>
            <a:endParaRPr lang="en-GB" sz="10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744317"/>
              </p:ext>
            </p:extLst>
          </p:nvPr>
        </p:nvGraphicFramePr>
        <p:xfrm>
          <a:off x="484441" y="887912"/>
          <a:ext cx="5861768" cy="1186544"/>
        </p:xfrm>
        <a:graphic>
          <a:graphicData uri="http://schemas.openxmlformats.org/drawingml/2006/table">
            <a:tbl>
              <a:tblPr firstRow="1" bandRow="1">
                <a:tableStyleId>{073A0DAA-6AF3-43AB-8588-CEC1D06C72B9}</a:tableStyleId>
              </a:tblPr>
              <a:tblGrid>
                <a:gridCol w="1938935"/>
                <a:gridCol w="1307611"/>
                <a:gridCol w="1307611"/>
                <a:gridCol w="1307611"/>
              </a:tblGrid>
              <a:tr h="296636">
                <a:tc>
                  <a:txBody>
                    <a:bodyPr/>
                    <a:lstStyle/>
                    <a:p>
                      <a:r>
                        <a:rPr lang="en-GB" sz="1000" dirty="0" smtClean="0">
                          <a:latin typeface="Arial" panose="020B0604020202020204" pitchFamily="34" charset="0"/>
                          <a:cs typeface="Arial" panose="020B0604020202020204" pitchFamily="34" charset="0"/>
                        </a:rPr>
                        <a:t>Description</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2014 NA</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2014</a:t>
                      </a:r>
                      <a:r>
                        <a:rPr lang="en-GB" sz="1000" baseline="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2015</a:t>
                      </a:r>
                      <a:endParaRPr lang="en-GB" sz="1000" dirty="0">
                        <a:latin typeface="Arial" panose="020B0604020202020204" pitchFamily="34" charset="0"/>
                        <a:cs typeface="Arial" panose="020B0604020202020204" pitchFamily="34" charset="0"/>
                      </a:endParaRPr>
                    </a:p>
                  </a:txBody>
                  <a:tcPr anchor="ctr"/>
                </a:tc>
              </a:tr>
              <a:tr h="296636">
                <a:tc>
                  <a:txBody>
                    <a:bodyPr/>
                    <a:lstStyle/>
                    <a:p>
                      <a:r>
                        <a:rPr lang="en-GB" sz="1000" dirty="0" smtClean="0">
                          <a:latin typeface="Arial" panose="020B0604020202020204" pitchFamily="34" charset="0"/>
                          <a:cs typeface="Arial" panose="020B0604020202020204" pitchFamily="34" charset="0"/>
                        </a:rPr>
                        <a:t>Reading</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91%</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90%</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b="1" dirty="0" smtClean="0">
                          <a:latin typeface="Arial" panose="020B0604020202020204" pitchFamily="34" charset="0"/>
                          <a:cs typeface="Arial" panose="020B0604020202020204" pitchFamily="34" charset="0"/>
                        </a:rPr>
                        <a:t>92%</a:t>
                      </a:r>
                      <a:endParaRPr lang="en-GB" sz="1000" b="1" dirty="0">
                        <a:latin typeface="Arial" panose="020B0604020202020204" pitchFamily="34" charset="0"/>
                        <a:cs typeface="Arial" panose="020B0604020202020204" pitchFamily="34" charset="0"/>
                      </a:endParaRPr>
                    </a:p>
                  </a:txBody>
                  <a:tcPr anchor="ctr"/>
                </a:tc>
              </a:tr>
              <a:tr h="296636">
                <a:tc>
                  <a:txBody>
                    <a:bodyPr/>
                    <a:lstStyle/>
                    <a:p>
                      <a:r>
                        <a:rPr lang="en-GB" sz="1000" dirty="0" smtClean="0">
                          <a:latin typeface="Arial" panose="020B0604020202020204" pitchFamily="34" charset="0"/>
                          <a:cs typeface="Arial" panose="020B0604020202020204" pitchFamily="34" charset="0"/>
                        </a:rPr>
                        <a:t>Writing*</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93%</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96%</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b="1" dirty="0" smtClean="0">
                          <a:latin typeface="Arial" panose="020B0604020202020204" pitchFamily="34" charset="0"/>
                          <a:cs typeface="Arial" panose="020B0604020202020204" pitchFamily="34" charset="0"/>
                        </a:rPr>
                        <a:t>99%</a:t>
                      </a:r>
                      <a:endParaRPr lang="en-GB" sz="1000" b="1" dirty="0">
                        <a:latin typeface="Arial" panose="020B0604020202020204" pitchFamily="34" charset="0"/>
                        <a:cs typeface="Arial" panose="020B0604020202020204" pitchFamily="34" charset="0"/>
                      </a:endParaRPr>
                    </a:p>
                  </a:txBody>
                  <a:tcPr anchor="ctr"/>
                </a:tc>
              </a:tr>
              <a:tr h="296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Maths</a:t>
                      </a:r>
                    </a:p>
                  </a:txBody>
                  <a:tcPr anchor="ctr"/>
                </a:tc>
                <a:tc>
                  <a:txBody>
                    <a:bodyPr/>
                    <a:lstStyle/>
                    <a:p>
                      <a:pPr algn="ctr"/>
                      <a:r>
                        <a:rPr lang="en-GB" sz="1000" dirty="0" smtClean="0">
                          <a:latin typeface="Arial" panose="020B0604020202020204" pitchFamily="34" charset="0"/>
                          <a:cs typeface="Arial" panose="020B0604020202020204" pitchFamily="34" charset="0"/>
                        </a:rPr>
                        <a:t>89%</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88%</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b="1" dirty="0" smtClean="0">
                          <a:latin typeface="Arial" panose="020B0604020202020204" pitchFamily="34" charset="0"/>
                          <a:cs typeface="Arial" panose="020B0604020202020204" pitchFamily="34" charset="0"/>
                        </a:rPr>
                        <a:t>97%</a:t>
                      </a:r>
                      <a:endParaRPr lang="en-GB" sz="1000" b="1" dirty="0">
                        <a:latin typeface="Arial" panose="020B0604020202020204" pitchFamily="34" charset="0"/>
                        <a:cs typeface="Arial" panose="020B0604020202020204" pitchFamily="34" charset="0"/>
                      </a:endParaRPr>
                    </a:p>
                  </a:txBody>
                  <a:tcPr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89316119"/>
              </p:ext>
            </p:extLst>
          </p:nvPr>
        </p:nvGraphicFramePr>
        <p:xfrm>
          <a:off x="488039" y="2418732"/>
          <a:ext cx="5885465" cy="1498170"/>
        </p:xfrm>
        <a:graphic>
          <a:graphicData uri="http://schemas.openxmlformats.org/drawingml/2006/table">
            <a:tbl>
              <a:tblPr firstRow="1" bandRow="1">
                <a:tableStyleId>{073A0DAA-6AF3-43AB-8588-CEC1D06C72B9}</a:tableStyleId>
              </a:tblPr>
              <a:tblGrid>
                <a:gridCol w="1946774"/>
                <a:gridCol w="1312897"/>
                <a:gridCol w="1312897"/>
                <a:gridCol w="1312897"/>
              </a:tblGrid>
              <a:tr h="299634">
                <a:tc>
                  <a:txBody>
                    <a:bodyPr/>
                    <a:lstStyle/>
                    <a:p>
                      <a:r>
                        <a:rPr lang="en-GB" sz="1000" dirty="0" smtClean="0">
                          <a:latin typeface="Arial" panose="020B0604020202020204" pitchFamily="34" charset="0"/>
                          <a:cs typeface="Arial" panose="020B0604020202020204" pitchFamily="34" charset="0"/>
                        </a:rPr>
                        <a:t>Description</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2014 NA</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2014</a:t>
                      </a:r>
                      <a:r>
                        <a:rPr lang="en-GB" sz="1000" baseline="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2015</a:t>
                      </a:r>
                      <a:endParaRPr lang="en-GB" sz="1000" dirty="0">
                        <a:latin typeface="Arial" panose="020B0604020202020204" pitchFamily="34" charset="0"/>
                        <a:cs typeface="Arial" panose="020B0604020202020204" pitchFamily="34" charset="0"/>
                      </a:endParaRPr>
                    </a:p>
                  </a:txBody>
                  <a:tcPr anchor="ctr"/>
                </a:tc>
              </a:tr>
              <a:tr h="299634">
                <a:tc>
                  <a:txBody>
                    <a:bodyPr/>
                    <a:lstStyle/>
                    <a:p>
                      <a:r>
                        <a:rPr lang="en-GB" sz="1000" dirty="0" smtClean="0">
                          <a:latin typeface="Arial" panose="020B0604020202020204" pitchFamily="34" charset="0"/>
                          <a:cs typeface="Arial" panose="020B0604020202020204" pitchFamily="34" charset="0"/>
                        </a:rPr>
                        <a:t>Reading</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89%</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92%</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b="1" dirty="0" smtClean="0">
                          <a:latin typeface="Arial" panose="020B0604020202020204" pitchFamily="34" charset="0"/>
                          <a:cs typeface="Arial" panose="020B0604020202020204" pitchFamily="34" charset="0"/>
                        </a:rPr>
                        <a:t>95%</a:t>
                      </a:r>
                      <a:endParaRPr lang="en-GB" sz="1000" b="1" dirty="0">
                        <a:latin typeface="Arial" panose="020B0604020202020204" pitchFamily="34" charset="0"/>
                        <a:cs typeface="Arial" panose="020B0604020202020204" pitchFamily="34" charset="0"/>
                      </a:endParaRPr>
                    </a:p>
                  </a:txBody>
                  <a:tcPr anchor="ctr"/>
                </a:tc>
              </a:tr>
              <a:tr h="299634">
                <a:tc>
                  <a:txBody>
                    <a:bodyPr/>
                    <a:lstStyle/>
                    <a:p>
                      <a:r>
                        <a:rPr lang="en-GB" sz="1000" dirty="0" smtClean="0">
                          <a:latin typeface="Arial" panose="020B0604020202020204" pitchFamily="34" charset="0"/>
                          <a:cs typeface="Arial" panose="020B0604020202020204" pitchFamily="34" charset="0"/>
                        </a:rPr>
                        <a:t>Writing*</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85%</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91%</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b="1" dirty="0" smtClean="0">
                          <a:latin typeface="Arial" panose="020B0604020202020204" pitchFamily="34" charset="0"/>
                          <a:cs typeface="Arial" panose="020B0604020202020204" pitchFamily="34" charset="0"/>
                        </a:rPr>
                        <a:t>98%</a:t>
                      </a:r>
                      <a:endParaRPr lang="en-GB" sz="1000" b="1" dirty="0">
                        <a:latin typeface="Arial" panose="020B0604020202020204" pitchFamily="34" charset="0"/>
                        <a:cs typeface="Arial" panose="020B0604020202020204" pitchFamily="34" charset="0"/>
                      </a:endParaRPr>
                    </a:p>
                  </a:txBody>
                  <a:tcPr anchor="ctr"/>
                </a:tc>
              </a:tr>
              <a:tr h="299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Maths</a:t>
                      </a:r>
                    </a:p>
                  </a:txBody>
                  <a:tcPr anchor="ctr"/>
                </a:tc>
                <a:tc>
                  <a:txBody>
                    <a:bodyPr/>
                    <a:lstStyle/>
                    <a:p>
                      <a:pPr algn="ctr"/>
                      <a:r>
                        <a:rPr lang="en-GB" sz="1000" dirty="0" smtClean="0">
                          <a:latin typeface="Arial" panose="020B0604020202020204" pitchFamily="34" charset="0"/>
                          <a:cs typeface="Arial" panose="020B0604020202020204" pitchFamily="34" charset="0"/>
                        </a:rPr>
                        <a:t>86%</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85%</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b="1" dirty="0" smtClean="0">
                          <a:latin typeface="Arial" panose="020B0604020202020204" pitchFamily="34" charset="0"/>
                          <a:cs typeface="Arial" panose="020B0604020202020204" pitchFamily="34" charset="0"/>
                        </a:rPr>
                        <a:t>95%</a:t>
                      </a:r>
                      <a:endParaRPr lang="en-GB" sz="1000" b="1" dirty="0">
                        <a:latin typeface="Arial" panose="020B0604020202020204" pitchFamily="34" charset="0"/>
                        <a:cs typeface="Arial" panose="020B0604020202020204" pitchFamily="34" charset="0"/>
                      </a:endParaRPr>
                    </a:p>
                  </a:txBody>
                  <a:tcPr anchor="ctr"/>
                </a:tc>
              </a:tr>
              <a:tr h="299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SPAG</a:t>
                      </a:r>
                    </a:p>
                  </a:txBody>
                  <a:tcPr anchor="ctr"/>
                </a:tc>
                <a:tc>
                  <a:txBody>
                    <a:bodyPr/>
                    <a:lstStyle/>
                    <a:p>
                      <a:pPr algn="ctr"/>
                      <a:r>
                        <a:rPr lang="en-GB" sz="1000" dirty="0" smtClean="0">
                          <a:latin typeface="Arial" panose="020B0604020202020204" pitchFamily="34" charset="0"/>
                          <a:cs typeface="Arial" panose="020B0604020202020204" pitchFamily="34" charset="0"/>
                        </a:rPr>
                        <a:t>76%</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dirty="0" smtClean="0">
                          <a:latin typeface="Arial" panose="020B0604020202020204" pitchFamily="34" charset="0"/>
                          <a:cs typeface="Arial" panose="020B0604020202020204" pitchFamily="34" charset="0"/>
                        </a:rPr>
                        <a:t>84%</a:t>
                      </a:r>
                      <a:endParaRPr lang="en-GB" sz="1000" dirty="0">
                        <a:latin typeface="Arial" panose="020B0604020202020204" pitchFamily="34" charset="0"/>
                        <a:cs typeface="Arial" panose="020B0604020202020204" pitchFamily="34" charset="0"/>
                      </a:endParaRPr>
                    </a:p>
                  </a:txBody>
                  <a:tcPr anchor="ctr"/>
                </a:tc>
                <a:tc>
                  <a:txBody>
                    <a:bodyPr/>
                    <a:lstStyle/>
                    <a:p>
                      <a:pPr algn="ctr"/>
                      <a:r>
                        <a:rPr lang="en-GB" sz="1000" b="1" dirty="0" smtClean="0">
                          <a:latin typeface="Arial" panose="020B0604020202020204" pitchFamily="34" charset="0"/>
                          <a:cs typeface="Arial" panose="020B0604020202020204" pitchFamily="34" charset="0"/>
                        </a:rPr>
                        <a:t>82%</a:t>
                      </a:r>
                      <a:endParaRPr lang="en-GB" sz="1000" b="1"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241919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481d4bd8fdcad33681b94c2150fec594f4c7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8345f7b-f9b2-4079-ac9f-fe614c4605b3">
      <Terms xmlns="http://schemas.microsoft.com/office/infopath/2007/PartnerControls"/>
    </TaxKeywordTaxHTField>
    <TaxCatchAll xmlns="38345f7b-f9b2-4079-ac9f-fe614c4605b3"/>
    <RoutingRuleDescription xmlns="http://schemas.microsoft.com/sharepoint/v3">Print Version</RoutingRule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34B87C84C75945909EA83C90EE978F" ma:contentTypeVersion="4" ma:contentTypeDescription="Create a new document." ma:contentTypeScope="" ma:versionID="48a2cf3e0d61fd4a65af830ab08af9a3">
  <xsd:schema xmlns:xsd="http://www.w3.org/2001/XMLSchema" xmlns:xs="http://www.w3.org/2001/XMLSchema" xmlns:p="http://schemas.microsoft.com/office/2006/metadata/properties" xmlns:ns1="http://schemas.microsoft.com/sharepoint/v3" xmlns:ns2="38345f7b-f9b2-4079-ac9f-fe614c4605b3" targetNamespace="http://schemas.microsoft.com/office/2006/metadata/properties" ma:root="true" ma:fieldsID="ab04791f5a0a9fe98ef14022ed877e51" ns1:_="" ns2:_="">
    <xsd:import namespace="http://schemas.microsoft.com/sharepoint/v3"/>
    <xsd:import namespace="38345f7b-f9b2-4079-ac9f-fe614c4605b3"/>
    <xsd:element name="properties">
      <xsd:complexType>
        <xsd:sequence>
          <xsd:element name="documentManagement">
            <xsd:complexType>
              <xsd:all>
                <xsd:element ref="ns1:RoutingRuleDescription"/>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dexed="true"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345f7b-f9b2-4079-ac9f-fe614c4605b3" elementFormDefault="qualified">
    <xsd:import namespace="http://schemas.microsoft.com/office/2006/documentManagement/types"/>
    <xsd:import namespace="http://schemas.microsoft.com/office/infopath/2007/PartnerControls"/>
    <xsd:element name="TaxKeywordTaxHTField" ma:index="6" nillable="true" ma:taxonomy="true" ma:internalName="TaxKeywordTaxHTField" ma:taxonomyFieldName="TaxKeyword" ma:displayName="Enterprise Keywords" ma:fieldId="{23f27201-bee3-471e-b2e7-b64fd8b7ca38}" ma:taxonomyMulti="true" ma:sspId="a9c77a5e-5d14-44a7-9029-5f08577942d3" ma:termSetId="00000000-0000-0000-0000-000000000000" ma:anchorId="00000000-0000-0000-0000-000000000000" ma:open="true" ma:isKeyword="true">
      <xsd:complexType>
        <xsd:sequence>
          <xsd:element ref="pc:Terms" minOccurs="0" maxOccurs="1"/>
        </xsd:sequence>
      </xsd:complexType>
    </xsd:element>
    <xsd:element name="TaxCatchAll" ma:index="7" nillable="true" ma:displayName="Taxonomy Catch All Column" ma:description="" ma:hidden="true" ma:list="{21e0b44d-94d0-4b3c-ac08-f7b4d0cbf1d9}" ma:internalName="TaxCatchAll" ma:showField="CatchAllData" ma:web="38345f7b-f9b2-4079-ac9f-fe614c460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CFBE4-6B3C-4D40-BD0E-75335C1B5D2B}">
  <ds:schemaRefs>
    <ds:schemaRef ds:uri="http://purl.org/dc/terms/"/>
    <ds:schemaRef ds:uri="http://schemas.microsoft.com/sharepoint/v3"/>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38345f7b-f9b2-4079-ac9f-fe614c4605b3"/>
  </ds:schemaRefs>
</ds:datastoreItem>
</file>

<file path=customXml/itemProps2.xml><?xml version="1.0" encoding="utf-8"?>
<ds:datastoreItem xmlns:ds="http://schemas.openxmlformats.org/officeDocument/2006/customXml" ds:itemID="{18506BB8-746D-4DE2-BA5F-67B708C4BF6D}">
  <ds:schemaRefs>
    <ds:schemaRef ds:uri="http://schemas.microsoft.com/sharepoint/v3/contenttype/forms"/>
  </ds:schemaRefs>
</ds:datastoreItem>
</file>

<file path=customXml/itemProps3.xml><?xml version="1.0" encoding="utf-8"?>
<ds:datastoreItem xmlns:ds="http://schemas.openxmlformats.org/officeDocument/2006/customXml" ds:itemID="{2C8E8A05-2AFF-49FD-98DD-AFDDDF32F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345f7b-f9b2-4079-ac9f-fe614c460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1899</TotalTime>
  <Words>256</Words>
  <Application>Microsoft Office PowerPoint</Application>
  <PresentationFormat>On-screen Show (4:3)</PresentationFormat>
  <Paragraphs>104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Emily Shimmen</dc:creator>
  <cp:lastModifiedBy>User14</cp:lastModifiedBy>
  <cp:revision>154</cp:revision>
  <cp:lastPrinted>2015-07-21T07:17:44Z</cp:lastPrinted>
  <dcterms:created xsi:type="dcterms:W3CDTF">2014-03-25T15:00:50Z</dcterms:created>
  <dcterms:modified xsi:type="dcterms:W3CDTF">2015-07-21T07:20:15Z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0x010100B534B87C84C75945909EA83C90EE978F</vt:lpwstr>
  </property>
  <property fmtid="{D5CDD505-2E9C-101B-9397-08002B2CF9AE}" pid="3" name="TaxKeyword">
    <vt:lpwstr/>
  </property>
</Properties>
</file>