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handoutMasterIdLst>
    <p:handoutMasterId r:id="rId18"/>
  </p:handoutMasterIdLst>
  <p:sldIdLst>
    <p:sldId id="256" r:id="rId2"/>
    <p:sldId id="267" r:id="rId3"/>
    <p:sldId id="285" r:id="rId4"/>
    <p:sldId id="288" r:id="rId5"/>
    <p:sldId id="258" r:id="rId6"/>
    <p:sldId id="289" r:id="rId7"/>
    <p:sldId id="259" r:id="rId8"/>
    <p:sldId id="295" r:id="rId9"/>
    <p:sldId id="302" r:id="rId10"/>
    <p:sldId id="303" r:id="rId11"/>
    <p:sldId id="312" r:id="rId12"/>
    <p:sldId id="296" r:id="rId13"/>
    <p:sldId id="314" r:id="rId14"/>
    <p:sldId id="297" r:id="rId15"/>
    <p:sldId id="299" r:id="rId16"/>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1" autoAdjust="0"/>
    <p:restoredTop sz="94660"/>
  </p:normalViewPr>
  <p:slideViewPr>
    <p:cSldViewPr>
      <p:cViewPr varScale="1">
        <p:scale>
          <a:sx n="110" d="100"/>
          <a:sy n="110" d="100"/>
        </p:scale>
        <p:origin x="17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34F27C1E-65A5-4C7F-B6F6-28159AC15F25}" type="datetimeFigureOut">
              <a:rPr lang="en-GB" smtClean="0"/>
              <a:t>21/10/2015</a:t>
            </a:fld>
            <a:endParaRPr lang="en-GB"/>
          </a:p>
        </p:txBody>
      </p:sp>
      <p:sp>
        <p:nvSpPr>
          <p:cNvPr id="4" name="Footer Placeholder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46E51CA6-79CF-4A99-B18B-28838A5BEC45}" type="slidenum">
              <a:rPr lang="en-GB" smtClean="0"/>
              <a:t>‹#›</a:t>
            </a:fld>
            <a:endParaRPr lang="en-GB"/>
          </a:p>
        </p:txBody>
      </p:sp>
    </p:spTree>
    <p:extLst>
      <p:ext uri="{BB962C8B-B14F-4D97-AF65-F5344CB8AC3E}">
        <p14:creationId xmlns:p14="http://schemas.microsoft.com/office/powerpoint/2010/main" val="1305276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4BBFCFCF-3611-4181-92D2-9E08BBE3199F}" type="datetimeFigureOut">
              <a:rPr lang="en-GB" smtClean="0"/>
              <a:t>21/10/2015</a:t>
            </a:fld>
            <a:endParaRPr lang="en-GB"/>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64876488-6F7A-47E9-BF4E-F22F65BDBC41}" type="slidenum">
              <a:rPr lang="en-GB" smtClean="0"/>
              <a:t>‹#›</a:t>
            </a:fld>
            <a:endParaRPr lang="en-GB"/>
          </a:p>
        </p:txBody>
      </p:sp>
    </p:spTree>
    <p:extLst>
      <p:ext uri="{BB962C8B-B14F-4D97-AF65-F5344CB8AC3E}">
        <p14:creationId xmlns:p14="http://schemas.microsoft.com/office/powerpoint/2010/main" val="2735085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876488-6F7A-47E9-BF4E-F22F65BDBC41}" type="slidenum">
              <a:rPr lang="en-GB" smtClean="0"/>
              <a:t>2</a:t>
            </a:fld>
            <a:endParaRPr lang="en-GB"/>
          </a:p>
        </p:txBody>
      </p:sp>
    </p:spTree>
    <p:extLst>
      <p:ext uri="{BB962C8B-B14F-4D97-AF65-F5344CB8AC3E}">
        <p14:creationId xmlns:p14="http://schemas.microsoft.com/office/powerpoint/2010/main" val="1175350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what are the changes to the curriculum? It would take far too long to cover the whole curriculum, particularly in any great depth.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It is also characterised by an increased emphasis on the technical aspects of language and less emphasis on the creative aspects. English is set out two-yearly in Key Stage 2. Appendices give specific content to be covered in the areas of spelling and vocabulary, grammar and punctuation. </a:t>
            </a:r>
            <a:endParaRPr lang="en-GB" dirty="0"/>
          </a:p>
        </p:txBody>
      </p:sp>
      <p:sp>
        <p:nvSpPr>
          <p:cNvPr id="4" name="Slide Number Placeholder 3"/>
          <p:cNvSpPr>
            <a:spLocks noGrp="1"/>
          </p:cNvSpPr>
          <p:nvPr>
            <p:ph type="sldNum" sz="quarter" idx="10"/>
          </p:nvPr>
        </p:nvSpPr>
        <p:spPr/>
        <p:txBody>
          <a:bodyPr/>
          <a:lstStyle/>
          <a:p>
            <a:fld id="{64876488-6F7A-47E9-BF4E-F22F65BDBC41}" type="slidenum">
              <a:rPr lang="en-GB" smtClean="0"/>
              <a:t>5</a:t>
            </a:fld>
            <a:endParaRPr lang="en-GB"/>
          </a:p>
        </p:txBody>
      </p:sp>
    </p:spTree>
    <p:extLst>
      <p:ext uri="{BB962C8B-B14F-4D97-AF65-F5344CB8AC3E}">
        <p14:creationId xmlns:p14="http://schemas.microsoft.com/office/powerpoint/2010/main" val="871729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 September this year , the Government made a huge change in the way that children in schools are to be assessed. </a:t>
            </a:r>
          </a:p>
          <a:p>
            <a:r>
              <a:rPr lang="en-GB" dirty="0" smtClean="0"/>
              <a:t>This is to tie in with the New National Curriculum that started to be used by all schools at the beginning of the 2014 Academic Year. </a:t>
            </a:r>
          </a:p>
          <a:p>
            <a:r>
              <a:rPr lang="en-GB" dirty="0" smtClean="0"/>
              <a:t>Every child will be taught the programme of study for their year group.</a:t>
            </a:r>
            <a:endParaRPr lang="en-GB" dirty="0"/>
          </a:p>
        </p:txBody>
      </p:sp>
      <p:sp>
        <p:nvSpPr>
          <p:cNvPr id="4" name="Slide Number Placeholder 3"/>
          <p:cNvSpPr>
            <a:spLocks noGrp="1"/>
          </p:cNvSpPr>
          <p:nvPr>
            <p:ph type="sldNum" sz="quarter" idx="10"/>
          </p:nvPr>
        </p:nvSpPr>
        <p:spPr/>
        <p:txBody>
          <a:bodyPr/>
          <a:lstStyle/>
          <a:p>
            <a:fld id="{64876488-6F7A-47E9-BF4E-F22F65BDBC41}" type="slidenum">
              <a:rPr lang="en-GB" smtClean="0"/>
              <a:t>7</a:t>
            </a:fld>
            <a:endParaRPr lang="en-GB"/>
          </a:p>
        </p:txBody>
      </p:sp>
    </p:spTree>
    <p:extLst>
      <p:ext uri="{BB962C8B-B14F-4D97-AF65-F5344CB8AC3E}">
        <p14:creationId xmlns:p14="http://schemas.microsoft.com/office/powerpoint/2010/main" val="1992233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2AA25EF-B736-4153-97D6-42A7CF9CBD97}" type="datetimeFigureOut">
              <a:rPr lang="en-GB" smtClean="0"/>
              <a:t>21/10/2015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85ED23-46B8-431D-A9C9-24C94B3E7C0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A25EF-B736-4153-97D6-42A7CF9CBD97}"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5ED23-46B8-431D-A9C9-24C94B3E7C0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A25EF-B736-4153-97D6-42A7CF9CBD97}"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5ED23-46B8-431D-A9C9-24C94B3E7C0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A25EF-B736-4153-97D6-42A7CF9CBD97}"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5ED23-46B8-431D-A9C9-24C94B3E7C09}" type="slidenum">
              <a:rPr lang="en-GB" smtClean="0"/>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AA25EF-B736-4153-97D6-42A7CF9CBD97}"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5ED23-46B8-431D-A9C9-24C94B3E7C09}"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AA25EF-B736-4153-97D6-42A7CF9CBD97}" type="datetimeFigureOut">
              <a:rPr lang="en-GB" smtClean="0"/>
              <a:t>21/10/2015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5ED23-46B8-431D-A9C9-24C94B3E7C09}" type="slidenum">
              <a:rPr lang="en-GB" smtClean="0"/>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AA25EF-B736-4153-97D6-42A7CF9CBD97}" type="datetimeFigureOut">
              <a:rPr lang="en-GB" smtClean="0"/>
              <a:t>21/10/2015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5ED23-46B8-431D-A9C9-24C94B3E7C0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2AA25EF-B736-4153-97D6-42A7CF9CBD97}" type="datetimeFigureOut">
              <a:rPr lang="en-GB" smtClean="0"/>
              <a:t>21/10/2015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5ED23-46B8-431D-A9C9-24C94B3E7C09}" type="slidenum">
              <a:rPr lang="en-GB" smtClean="0"/>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A25EF-B736-4153-97D6-42A7CF9CBD97}" type="datetimeFigureOut">
              <a:rPr lang="en-GB" smtClean="0"/>
              <a:t>21/10/2015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5ED23-46B8-431D-A9C9-24C94B3E7C0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2AA25EF-B736-4153-97D6-42A7CF9CBD97}" type="datetimeFigureOut">
              <a:rPr lang="en-GB" smtClean="0"/>
              <a:t>21/10/2015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5ED23-46B8-431D-A9C9-24C94B3E7C0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2AA25EF-B736-4153-97D6-42A7CF9CBD97}" type="datetimeFigureOut">
              <a:rPr lang="en-GB" smtClean="0"/>
              <a:t>21/10/2015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85ED23-46B8-431D-A9C9-24C94B3E7C09}"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2AA25EF-B736-4153-97D6-42A7CF9CBD97}" type="datetimeFigureOut">
              <a:rPr lang="en-GB" smtClean="0"/>
              <a:t>21/10/2015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85ED23-46B8-431D-A9C9-24C94B3E7C0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512168"/>
          </a:xfrm>
        </p:spPr>
        <p:txBody>
          <a:bodyPr>
            <a:normAutofit/>
          </a:bodyPr>
          <a:lstStyle/>
          <a:p>
            <a:pPr algn="ctr"/>
            <a:r>
              <a:rPr lang="en-GB" sz="4400" dirty="0" smtClean="0"/>
              <a:t>Understanding Assessment in Parklands Junior School</a:t>
            </a:r>
            <a:endParaRPr lang="en-GB" sz="4400" dirty="0"/>
          </a:p>
        </p:txBody>
      </p:sp>
      <p:sp>
        <p:nvSpPr>
          <p:cNvPr id="3" name="Subtitle 2"/>
          <p:cNvSpPr>
            <a:spLocks noGrp="1"/>
          </p:cNvSpPr>
          <p:nvPr>
            <p:ph type="subTitle" idx="1"/>
          </p:nvPr>
        </p:nvSpPr>
        <p:spPr>
          <a:xfrm>
            <a:off x="714944" y="1628800"/>
            <a:ext cx="7772400" cy="1199704"/>
          </a:xfrm>
        </p:spPr>
        <p:txBody>
          <a:bodyPr/>
          <a:lstStyle/>
          <a:p>
            <a:pPr algn="ctr"/>
            <a:r>
              <a:rPr lang="en-GB" dirty="0" smtClean="0"/>
              <a:t>Wednesday 21</a:t>
            </a:r>
            <a:r>
              <a:rPr lang="en-GB" baseline="30000" dirty="0" smtClean="0"/>
              <a:t>st</a:t>
            </a:r>
            <a:r>
              <a:rPr lang="en-GB" dirty="0" smtClean="0"/>
              <a:t> October 2015</a:t>
            </a:r>
            <a:endParaRPr lang="en-GB" dirty="0"/>
          </a:p>
        </p:txBody>
      </p:sp>
      <p:sp>
        <p:nvSpPr>
          <p:cNvPr id="4" name="TextBox 3"/>
          <p:cNvSpPr txBox="1"/>
          <p:nvPr/>
        </p:nvSpPr>
        <p:spPr>
          <a:xfrm>
            <a:off x="280664" y="2636912"/>
            <a:ext cx="8640960" cy="1902059"/>
          </a:xfrm>
          <a:prstGeom prst="rect">
            <a:avLst/>
          </a:prstGeom>
          <a:noFill/>
        </p:spPr>
        <p:txBody>
          <a:bodyPr wrap="square" rtlCol="0">
            <a:spAutoFit/>
          </a:bodyPr>
          <a:lstStyle/>
          <a:p>
            <a:pPr algn="ctr">
              <a:lnSpc>
                <a:spcPct val="105000"/>
              </a:lnSpc>
              <a:spcAft>
                <a:spcPct val="70000"/>
              </a:spcAft>
            </a:pPr>
            <a:r>
              <a:rPr lang="en-GB" sz="2800" dirty="0" smtClean="0">
                <a:latin typeface="Berlin Sans FB" pitchFamily="34" charset="0"/>
              </a:rPr>
              <a:t>Assessment </a:t>
            </a:r>
            <a:r>
              <a:rPr lang="en-GB" sz="2800" dirty="0">
                <a:latin typeface="Berlin Sans FB" pitchFamily="34" charset="0"/>
              </a:rPr>
              <a:t>is not meant to be used as a measure of  your child’s ability at  school but as a means to improve their ability to learn; their knowledge, their understanding and their </a:t>
            </a:r>
            <a:r>
              <a:rPr lang="en-GB" sz="2800" dirty="0" smtClean="0">
                <a:latin typeface="Berlin Sans FB" pitchFamily="34" charset="0"/>
              </a:rPr>
              <a:t>skills.</a:t>
            </a:r>
            <a:endParaRPr lang="en-GB" sz="2800" dirty="0">
              <a:latin typeface="Berlin Sans FB" pitchFamily="34" charset="0"/>
            </a:endParaRPr>
          </a:p>
        </p:txBody>
      </p:sp>
    </p:spTree>
    <p:extLst>
      <p:ext uri="{BB962C8B-B14F-4D97-AF65-F5344CB8AC3E}">
        <p14:creationId xmlns:p14="http://schemas.microsoft.com/office/powerpoint/2010/main" val="146747640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Thank you for coming</a:t>
            </a:r>
            <a:endParaRPr lang="en-GB" dirty="0"/>
          </a:p>
        </p:txBody>
      </p:sp>
      <p:sp>
        <p:nvSpPr>
          <p:cNvPr id="4" name="Content Placeholder 3"/>
          <p:cNvSpPr txBox="1">
            <a:spLocks noGrp="1"/>
          </p:cNvSpPr>
          <p:nvPr>
            <p:ph idx="1"/>
          </p:nvPr>
        </p:nvSpPr>
        <p:spPr>
          <a:xfrm>
            <a:off x="457200" y="1481328"/>
            <a:ext cx="8229600" cy="1868910"/>
          </a:xfrm>
          <a:prstGeom prst="rect">
            <a:avLst/>
          </a:prstGeom>
          <a:noFill/>
        </p:spPr>
        <p:txBody>
          <a:bodyPr wrap="square" rtlCol="0">
            <a:spAutoFit/>
          </a:bodyPr>
          <a:lstStyle/>
          <a:p>
            <a:pPr marL="109728" indent="0" algn="ctr">
              <a:lnSpc>
                <a:spcPct val="105000"/>
              </a:lnSpc>
              <a:spcAft>
                <a:spcPct val="70000"/>
              </a:spcAft>
              <a:buNone/>
            </a:pPr>
            <a:r>
              <a:rPr lang="en-GB" sz="2800" dirty="0">
                <a:solidFill>
                  <a:schemeClr val="bg1"/>
                </a:solidFill>
                <a:latin typeface="Berlin Sans FB" pitchFamily="34" charset="0"/>
              </a:rPr>
              <a:t>Assessment is not meant to be used as a measure of  your child’s ability at  school but as a means to improve their ability to learn; their knowledge, their understanding and their skills.</a:t>
            </a:r>
          </a:p>
        </p:txBody>
      </p:sp>
      <p:sp>
        <p:nvSpPr>
          <p:cNvPr id="5" name="TextBox 4"/>
          <p:cNvSpPr txBox="1"/>
          <p:nvPr/>
        </p:nvSpPr>
        <p:spPr>
          <a:xfrm>
            <a:off x="323528" y="2132856"/>
            <a:ext cx="8640960" cy="1902059"/>
          </a:xfrm>
          <a:prstGeom prst="rect">
            <a:avLst/>
          </a:prstGeom>
          <a:noFill/>
        </p:spPr>
        <p:txBody>
          <a:bodyPr wrap="square" rtlCol="0">
            <a:spAutoFit/>
          </a:bodyPr>
          <a:lstStyle/>
          <a:p>
            <a:pPr algn="ctr">
              <a:lnSpc>
                <a:spcPct val="105000"/>
              </a:lnSpc>
              <a:spcAft>
                <a:spcPct val="70000"/>
              </a:spcAft>
            </a:pPr>
            <a:r>
              <a:rPr lang="en-GB" sz="2800" dirty="0">
                <a:latin typeface="Berlin Sans FB" pitchFamily="34" charset="0"/>
              </a:rPr>
              <a:t>Assessment is not meant to be used as a measure of  your child’s ability at  school but as a means to improve their ability to learn; their knowledge, their understanding and their skills.</a:t>
            </a:r>
          </a:p>
        </p:txBody>
      </p:sp>
    </p:spTree>
    <p:extLst>
      <p:ext uri="{BB962C8B-B14F-4D97-AF65-F5344CB8AC3E}">
        <p14:creationId xmlns:p14="http://schemas.microsoft.com/office/powerpoint/2010/main" val="3888544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STOP</a:t>
            </a: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4215264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Each year group is allocated a band – </a:t>
            </a:r>
            <a:r>
              <a:rPr lang="en-GB" dirty="0" err="1" smtClean="0"/>
              <a:t>ie</a:t>
            </a:r>
            <a:r>
              <a:rPr lang="en-GB" dirty="0" smtClean="0"/>
              <a:t> Year 3 – Band 3, Year 4 – Band 4, </a:t>
            </a:r>
            <a:r>
              <a:rPr lang="en-GB" dirty="0" err="1" smtClean="0"/>
              <a:t>etc</a:t>
            </a:r>
            <a:endParaRPr lang="en-GB" dirty="0" smtClean="0"/>
          </a:p>
          <a:p>
            <a:pPr marL="109728" indent="0">
              <a:buNone/>
            </a:pPr>
            <a:endParaRPr lang="en-GB" dirty="0" smtClean="0"/>
          </a:p>
          <a:p>
            <a:r>
              <a:rPr lang="en-GB" dirty="0" smtClean="0"/>
              <a:t>Sets of statements for each subject set out the expectations for that year group.</a:t>
            </a:r>
          </a:p>
          <a:p>
            <a:pPr marL="109728" indent="0">
              <a:buNone/>
            </a:pPr>
            <a:endParaRPr lang="en-GB" dirty="0" smtClean="0"/>
          </a:p>
          <a:p>
            <a:r>
              <a:rPr lang="en-GB" dirty="0" smtClean="0"/>
              <a:t>Each band is then divided into steps – beginning, beginning +, working within, </a:t>
            </a:r>
            <a:r>
              <a:rPr lang="en-GB" dirty="0"/>
              <a:t>working within </a:t>
            </a:r>
            <a:r>
              <a:rPr lang="en-GB" dirty="0" smtClean="0"/>
              <a:t>+, secure, secure +</a:t>
            </a:r>
            <a:endParaRPr lang="en-GB" dirty="0"/>
          </a:p>
          <a:p>
            <a:endParaRPr lang="en-GB"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398645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a:t>Under the old levels system children who were secure might have moved into the next level. The </a:t>
            </a:r>
            <a:r>
              <a:rPr lang="en-GB" dirty="0" err="1"/>
              <a:t>DfE</a:t>
            </a:r>
            <a:r>
              <a:rPr lang="en-GB" dirty="0"/>
              <a:t> now want children who are in the secure bracket to add more depth and breadth to their knowledge, and to have more opportunities to develop their using and applying skills. </a:t>
            </a:r>
            <a:endParaRPr lang="en-GB" dirty="0" smtClean="0"/>
          </a:p>
          <a:p>
            <a:endParaRPr lang="en-GB" dirty="0"/>
          </a:p>
          <a:p>
            <a:r>
              <a:rPr lang="en-GB" dirty="0" smtClean="0"/>
              <a:t>They </a:t>
            </a:r>
            <a:r>
              <a:rPr lang="en-GB" dirty="0"/>
              <a:t>are calling this phase of learning Mastery and Depth. Only exceptional children will move into working towards the end of year expectations from the year above. </a:t>
            </a:r>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622755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523875"/>
            <a:ext cx="8629650" cy="581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9332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24405109"/>
              </p:ext>
            </p:extLst>
          </p:nvPr>
        </p:nvGraphicFramePr>
        <p:xfrm>
          <a:off x="457200" y="1481138"/>
          <a:ext cx="8229600" cy="33020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gridSpan="2">
                  <a:txBody>
                    <a:bodyPr/>
                    <a:lstStyle/>
                    <a:p>
                      <a:pPr algn="ctr"/>
                      <a:r>
                        <a:rPr lang="en-GB" dirty="0" smtClean="0"/>
                        <a:t>Beginning</a:t>
                      </a:r>
                      <a:endParaRPr lang="en-GB" dirty="0"/>
                    </a:p>
                  </a:txBody>
                  <a:tcPr/>
                </a:tc>
                <a:tc hMerge="1">
                  <a:txBody>
                    <a:bodyPr/>
                    <a:lstStyle/>
                    <a:p>
                      <a:endParaRPr lang="en-GB"/>
                    </a:p>
                  </a:txBody>
                  <a:tcPr/>
                </a:tc>
                <a:tc gridSpan="2">
                  <a:txBody>
                    <a:bodyPr/>
                    <a:lstStyle/>
                    <a:p>
                      <a:pPr algn="ctr"/>
                      <a:r>
                        <a:rPr lang="en-GB" dirty="0" smtClean="0"/>
                        <a:t>Working within</a:t>
                      </a:r>
                      <a:endParaRPr lang="en-GB" dirty="0"/>
                    </a:p>
                  </a:txBody>
                  <a:tcPr/>
                </a:tc>
                <a:tc hMerge="1">
                  <a:txBody>
                    <a:bodyPr/>
                    <a:lstStyle/>
                    <a:p>
                      <a:endParaRPr lang="en-GB"/>
                    </a:p>
                  </a:txBody>
                  <a:tcPr/>
                </a:tc>
                <a:tc gridSpan="2">
                  <a:txBody>
                    <a:bodyPr/>
                    <a:lstStyle/>
                    <a:p>
                      <a:pPr algn="ctr"/>
                      <a:r>
                        <a:rPr lang="en-GB" dirty="0" smtClean="0"/>
                        <a:t>Secure</a:t>
                      </a:r>
                      <a:endParaRPr lang="en-GB" dirty="0"/>
                    </a:p>
                  </a:txBody>
                  <a:tcPr/>
                </a:tc>
                <a:tc hMerge="1">
                  <a:txBody>
                    <a:bodyPr/>
                    <a:lstStyle/>
                    <a:p>
                      <a:endParaRPr lang="en-GB"/>
                    </a:p>
                  </a:txBody>
                  <a:tcPr/>
                </a:tc>
              </a:tr>
              <a:tr h="370840">
                <a:tc gridSpan="2">
                  <a:txBody>
                    <a:bodyPr/>
                    <a:lstStyle/>
                    <a:p>
                      <a:r>
                        <a:rPr lang="en-GB" dirty="0" smtClean="0"/>
                        <a:t>Pupils have begun</a:t>
                      </a:r>
                      <a:r>
                        <a:rPr lang="en-GB" baseline="0" dirty="0" smtClean="0"/>
                        <a:t> learning some of the criteria for the band. They may have required support or prompting with some elements.</a:t>
                      </a:r>
                      <a:endParaRPr lang="en-GB" dirty="0"/>
                    </a:p>
                  </a:txBody>
                  <a:tcPr/>
                </a:tc>
                <a:tc hMerge="1">
                  <a:txBody>
                    <a:bodyPr/>
                    <a:lstStyle/>
                    <a:p>
                      <a:endParaRPr lang="en-GB"/>
                    </a:p>
                  </a:txBody>
                  <a:tcPr/>
                </a:tc>
                <a:tc gridSpan="2">
                  <a:txBody>
                    <a:bodyPr/>
                    <a:lstStyle/>
                    <a:p>
                      <a:r>
                        <a:rPr lang="en-GB" dirty="0" smtClean="0"/>
                        <a:t>Pupil</a:t>
                      </a:r>
                      <a:r>
                        <a:rPr lang="en-GB" baseline="0" dirty="0" smtClean="0"/>
                        <a:t> learning is fully focused on the criteria for the band. Up to 70% of the statements are confidently achieved.</a:t>
                      </a:r>
                      <a:endParaRPr lang="en-GB" dirty="0"/>
                    </a:p>
                  </a:txBody>
                  <a:tcPr/>
                </a:tc>
                <a:tc hMerge="1">
                  <a:txBody>
                    <a:bodyPr/>
                    <a:lstStyle/>
                    <a:p>
                      <a:endParaRPr lang="en-GB"/>
                    </a:p>
                  </a:txBody>
                  <a:tcPr/>
                </a:tc>
                <a:tc gridSpan="2">
                  <a:txBody>
                    <a:bodyPr/>
                    <a:lstStyle/>
                    <a:p>
                      <a:r>
                        <a:rPr lang="en-GB" dirty="0" smtClean="0"/>
                        <a:t>Confidence in all of the band.</a:t>
                      </a:r>
                      <a:r>
                        <a:rPr lang="en-GB" baseline="0" dirty="0" smtClean="0"/>
                        <a:t> There may be pupil learning still focussed on gaining confidence in some minimal elements but the broad expectations for the band have been met.</a:t>
                      </a:r>
                      <a:endParaRPr lang="en-GB" dirty="0"/>
                    </a:p>
                  </a:txBody>
                  <a:tcPr/>
                </a:tc>
                <a:tc hMerge="1">
                  <a:txBody>
                    <a:bodyPr/>
                    <a:lstStyle/>
                    <a:p>
                      <a:endParaRPr lang="en-GB"/>
                    </a:p>
                  </a:txBody>
                  <a:tcPr/>
                </a:tc>
              </a:tr>
              <a:tr h="370840">
                <a:tc>
                  <a:txBody>
                    <a:bodyPr/>
                    <a:lstStyle/>
                    <a:p>
                      <a:pPr algn="ctr"/>
                      <a:r>
                        <a:rPr lang="en-GB" dirty="0" smtClean="0"/>
                        <a:t>B</a:t>
                      </a:r>
                      <a:endParaRPr lang="en-GB" dirty="0"/>
                    </a:p>
                  </a:txBody>
                  <a:tcPr/>
                </a:tc>
                <a:tc>
                  <a:txBody>
                    <a:bodyPr/>
                    <a:lstStyle/>
                    <a:p>
                      <a:pPr algn="ctr"/>
                      <a:r>
                        <a:rPr lang="en-GB" dirty="0" smtClean="0"/>
                        <a:t>B+</a:t>
                      </a:r>
                      <a:endParaRPr lang="en-GB" dirty="0"/>
                    </a:p>
                  </a:txBody>
                  <a:tcPr/>
                </a:tc>
                <a:tc>
                  <a:txBody>
                    <a:bodyPr/>
                    <a:lstStyle/>
                    <a:p>
                      <a:pPr algn="ctr"/>
                      <a:r>
                        <a:rPr lang="en-GB" dirty="0" smtClean="0"/>
                        <a:t>W</a:t>
                      </a:r>
                      <a:endParaRPr lang="en-GB" dirty="0"/>
                    </a:p>
                  </a:txBody>
                  <a:tcPr/>
                </a:tc>
                <a:tc>
                  <a:txBody>
                    <a:bodyPr/>
                    <a:lstStyle/>
                    <a:p>
                      <a:pPr algn="ctr"/>
                      <a:r>
                        <a:rPr lang="en-GB" dirty="0" smtClean="0"/>
                        <a:t>W+</a:t>
                      </a:r>
                      <a:endParaRPr lang="en-GB" dirty="0"/>
                    </a:p>
                  </a:txBody>
                  <a:tcPr/>
                </a:tc>
                <a:tc>
                  <a:txBody>
                    <a:bodyPr/>
                    <a:lstStyle/>
                    <a:p>
                      <a:pPr algn="ctr"/>
                      <a:r>
                        <a:rPr lang="en-GB" dirty="0" smtClean="0"/>
                        <a:t>S</a:t>
                      </a:r>
                      <a:endParaRPr lang="en-GB" dirty="0"/>
                    </a:p>
                  </a:txBody>
                  <a:tcPr/>
                </a:tc>
                <a:tc>
                  <a:txBody>
                    <a:bodyPr/>
                    <a:lstStyle/>
                    <a:p>
                      <a:pPr algn="ctr"/>
                      <a:r>
                        <a:rPr lang="en-GB" dirty="0" smtClean="0"/>
                        <a:t>S+</a:t>
                      </a:r>
                      <a:endParaRPr lang="en-GB" dirty="0"/>
                    </a:p>
                  </a:txBody>
                  <a:tcPr/>
                </a:tc>
              </a:tr>
            </a:tbl>
          </a:graphicData>
        </a:graphic>
      </p:graphicFrame>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594561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3568" y="476672"/>
            <a:ext cx="7772400" cy="864096"/>
          </a:xfrm>
          <a:prstGeom prst="rect">
            <a:avLst/>
          </a:prstGeom>
        </p:spPr>
        <p:txBody>
          <a:bodyPr>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GB" dirty="0" smtClean="0"/>
              <a:t>Aims of the session</a:t>
            </a:r>
            <a:endParaRPr lang="en-GB" dirty="0"/>
          </a:p>
        </p:txBody>
      </p:sp>
      <p:sp>
        <p:nvSpPr>
          <p:cNvPr id="2" name="TextBox 1"/>
          <p:cNvSpPr txBox="1"/>
          <p:nvPr/>
        </p:nvSpPr>
        <p:spPr>
          <a:xfrm>
            <a:off x="899592" y="1412776"/>
            <a:ext cx="7056784" cy="3108543"/>
          </a:xfrm>
          <a:prstGeom prst="rect">
            <a:avLst/>
          </a:prstGeom>
          <a:noFill/>
        </p:spPr>
        <p:txBody>
          <a:bodyPr wrap="square" rtlCol="0">
            <a:spAutoFit/>
          </a:bodyPr>
          <a:lstStyle/>
          <a:p>
            <a:pPr marL="457200" indent="-457200">
              <a:buFont typeface="Arial" pitchFamily="34" charset="0"/>
              <a:buChar char="•"/>
            </a:pPr>
            <a:r>
              <a:rPr lang="en-GB" sz="2800" dirty="0" smtClean="0"/>
              <a:t>New National Curriculum since September 2014</a:t>
            </a:r>
          </a:p>
          <a:p>
            <a:pPr marL="457200" indent="-457200">
              <a:buFont typeface="Arial" pitchFamily="34" charset="0"/>
              <a:buChar char="•"/>
            </a:pPr>
            <a:r>
              <a:rPr lang="en-GB" sz="2800" dirty="0" smtClean="0"/>
              <a:t>Expectations of the new curriculum</a:t>
            </a:r>
          </a:p>
          <a:p>
            <a:pPr marL="457200" indent="-457200">
              <a:buFont typeface="Arial" pitchFamily="34" charset="0"/>
              <a:buChar char="•"/>
            </a:pPr>
            <a:r>
              <a:rPr lang="en-GB" sz="2800" dirty="0" smtClean="0"/>
              <a:t>Assessment without levels – outline of how we are beginning to track and assess progress at Parklands Junior School</a:t>
            </a:r>
          </a:p>
        </p:txBody>
      </p:sp>
    </p:spTree>
    <p:extLst>
      <p:ext uri="{BB962C8B-B14F-4D97-AF65-F5344CB8AC3E}">
        <p14:creationId xmlns:p14="http://schemas.microsoft.com/office/powerpoint/2010/main" val="25331738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3568" y="476672"/>
            <a:ext cx="7772400" cy="864096"/>
          </a:xfrm>
          <a:prstGeom prst="rect">
            <a:avLst/>
          </a:prstGeom>
        </p:spPr>
        <p:txBody>
          <a:bodyPr>
            <a:normAutofit fontScale="70000" lnSpcReduction="200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GB" dirty="0" smtClean="0"/>
              <a:t>Why did we need a new National Curriculum?</a:t>
            </a:r>
            <a:endParaRPr lang="en-GB" dirty="0"/>
          </a:p>
        </p:txBody>
      </p:sp>
      <p:sp>
        <p:nvSpPr>
          <p:cNvPr id="3" name="TextBox 2"/>
          <p:cNvSpPr txBox="1"/>
          <p:nvPr/>
        </p:nvSpPr>
        <p:spPr>
          <a:xfrm>
            <a:off x="971600" y="1700808"/>
            <a:ext cx="7344816" cy="3970318"/>
          </a:xfrm>
          <a:prstGeom prst="rect">
            <a:avLst/>
          </a:prstGeom>
          <a:noFill/>
        </p:spPr>
        <p:txBody>
          <a:bodyPr wrap="square" rtlCol="0">
            <a:spAutoFit/>
          </a:bodyPr>
          <a:lstStyle/>
          <a:p>
            <a:pPr marL="285750" indent="-285750">
              <a:buFont typeface="Arial" pitchFamily="34" charset="0"/>
              <a:buChar char="•"/>
            </a:pPr>
            <a:r>
              <a:rPr lang="en-GB" sz="2800" dirty="0" smtClean="0"/>
              <a:t>The short answer – the Government decided that we needed one!</a:t>
            </a:r>
          </a:p>
          <a:p>
            <a:pPr marL="285750" indent="-285750">
              <a:buFont typeface="Arial" pitchFamily="34" charset="0"/>
              <a:buChar char="•"/>
            </a:pPr>
            <a:r>
              <a:rPr lang="en-GB" sz="2800" dirty="0" smtClean="0"/>
              <a:t>Before 1988 there was no National Curriculum.  Teachers decided what they taught and what children needed. Over the next 26 years the National Curriculum was introduced and developed into what we had got used to until August 2014.</a:t>
            </a:r>
            <a:endParaRPr lang="en-GB" sz="2800" dirty="0"/>
          </a:p>
        </p:txBody>
      </p:sp>
    </p:spTree>
    <p:extLst>
      <p:ext uri="{BB962C8B-B14F-4D97-AF65-F5344CB8AC3E}">
        <p14:creationId xmlns:p14="http://schemas.microsoft.com/office/powerpoint/2010/main" val="270057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Lots of changes – the new curriculum is a lot more specific in English and Maths, less specific in the Foundation Subjects.</a:t>
            </a:r>
          </a:p>
          <a:p>
            <a:r>
              <a:rPr lang="en-GB" dirty="0" smtClean="0"/>
              <a:t>The expectations are much higher than ever before. </a:t>
            </a:r>
            <a:endParaRPr lang="en-GB" dirty="0"/>
          </a:p>
        </p:txBody>
      </p:sp>
      <p:sp>
        <p:nvSpPr>
          <p:cNvPr id="3" name="Title 2"/>
          <p:cNvSpPr>
            <a:spLocks noGrp="1"/>
          </p:cNvSpPr>
          <p:nvPr>
            <p:ph type="title"/>
          </p:nvPr>
        </p:nvSpPr>
        <p:spPr/>
        <p:txBody>
          <a:bodyPr/>
          <a:lstStyle/>
          <a:p>
            <a:r>
              <a:rPr lang="en-GB" dirty="0" smtClean="0"/>
              <a:t>What has changed?</a:t>
            </a:r>
            <a:endParaRPr lang="en-GB" dirty="0"/>
          </a:p>
        </p:txBody>
      </p:sp>
    </p:spTree>
    <p:extLst>
      <p:ext uri="{BB962C8B-B14F-4D97-AF65-F5344CB8AC3E}">
        <p14:creationId xmlns:p14="http://schemas.microsoft.com/office/powerpoint/2010/main" val="25201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648072"/>
          </a:xfrm>
        </p:spPr>
        <p:txBody>
          <a:bodyPr>
            <a:normAutofit fontScale="90000"/>
          </a:bodyPr>
          <a:lstStyle/>
          <a:p>
            <a:pPr algn="ctr"/>
            <a:r>
              <a:rPr lang="en-GB" sz="3100" b="1" dirty="0" smtClean="0"/>
              <a:t/>
            </a:r>
            <a:br>
              <a:rPr lang="en-GB" sz="3100" b="1" dirty="0" smtClean="0"/>
            </a:br>
            <a:r>
              <a:rPr lang="en-GB" sz="3100" dirty="0"/>
              <a:t/>
            </a:r>
            <a:br>
              <a:rPr lang="en-GB" sz="3100" dirty="0"/>
            </a:br>
            <a:r>
              <a:rPr lang="en-GB" sz="3100" b="1" dirty="0" smtClean="0"/>
              <a:t>Curriculum 2014</a:t>
            </a:r>
            <a:br>
              <a:rPr lang="en-GB" sz="3100" b="1" dirty="0" smtClean="0"/>
            </a:br>
            <a:r>
              <a:rPr lang="en-GB" sz="3100" dirty="0" smtClean="0"/>
              <a:t>What are the </a:t>
            </a:r>
            <a:r>
              <a:rPr lang="en-GB" sz="3100" dirty="0"/>
              <a:t>main changes to </a:t>
            </a:r>
            <a:r>
              <a:rPr lang="en-GB" sz="3100" dirty="0" smtClean="0"/>
              <a:t>English?</a:t>
            </a:r>
            <a:r>
              <a:rPr lang="en-GB" dirty="0"/>
              <a:t/>
            </a:r>
            <a:br>
              <a:rPr lang="en-GB" dirty="0"/>
            </a:br>
            <a:r>
              <a:rPr lang="en-GB" b="1" dirty="0" smtClean="0"/>
              <a:t/>
            </a:r>
            <a:br>
              <a:rPr lang="en-GB" b="1" dirty="0" smtClean="0"/>
            </a:br>
            <a:endParaRPr lang="en-GB" dirty="0"/>
          </a:p>
        </p:txBody>
      </p:sp>
      <p:sp>
        <p:nvSpPr>
          <p:cNvPr id="4" name="Content Placeholder 2"/>
          <p:cNvSpPr>
            <a:spLocks noGrp="1"/>
          </p:cNvSpPr>
          <p:nvPr>
            <p:ph idx="1"/>
          </p:nvPr>
        </p:nvSpPr>
        <p:spPr>
          <a:xfrm>
            <a:off x="611560" y="1268760"/>
            <a:ext cx="8229600" cy="4525963"/>
          </a:xfrm>
        </p:spPr>
        <p:txBody>
          <a:bodyPr>
            <a:noAutofit/>
          </a:bodyPr>
          <a:lstStyle/>
          <a:p>
            <a:pPr marL="432000" indent="-432000">
              <a:buFont typeface="Wingdings" pitchFamily="2" charset="2"/>
              <a:buNone/>
              <a:defRPr/>
            </a:pPr>
            <a:r>
              <a:rPr lang="en-GB" sz="1800" b="1" u="sng" dirty="0" smtClean="0">
                <a:latin typeface="+mj-lt"/>
              </a:rPr>
              <a:t>Writing</a:t>
            </a:r>
            <a:r>
              <a:rPr lang="en-GB" sz="1800" dirty="0" smtClean="0">
                <a:latin typeface="+mj-lt"/>
              </a:rPr>
              <a:t>:</a:t>
            </a:r>
          </a:p>
          <a:p>
            <a:pPr marL="432000" indent="-432000">
              <a:buFont typeface="Wingdings" pitchFamily="2" charset="2"/>
              <a:buChar char="Ø"/>
              <a:defRPr/>
            </a:pPr>
            <a:r>
              <a:rPr lang="en-GB" sz="1800" dirty="0" smtClean="0">
                <a:latin typeface="+mj-lt"/>
              </a:rPr>
              <a:t>Greatly increased expectations in grammar and punctuation; </a:t>
            </a:r>
          </a:p>
          <a:p>
            <a:pPr marL="432000" indent="-432000">
              <a:buFont typeface="Wingdings" pitchFamily="2" charset="2"/>
              <a:buChar char="Ø"/>
              <a:defRPr/>
            </a:pPr>
            <a:r>
              <a:rPr lang="en-GB" sz="1800" dirty="0" smtClean="0">
                <a:latin typeface="+mj-lt"/>
              </a:rPr>
              <a:t>Children have to identify and label complex grammatical concepts, punctuation and spelling rules;</a:t>
            </a:r>
          </a:p>
          <a:p>
            <a:pPr marL="432000" indent="-432000">
              <a:buFont typeface="Wingdings" pitchFamily="2" charset="2"/>
              <a:buChar char="Ø"/>
              <a:defRPr/>
            </a:pPr>
            <a:r>
              <a:rPr lang="en-GB" sz="1800" dirty="0" smtClean="0">
                <a:latin typeface="+mj-lt"/>
              </a:rPr>
              <a:t>Expectation that children expertly use and apply the grammar and punctuation concepts in independent writing to create specific effects;</a:t>
            </a:r>
          </a:p>
          <a:p>
            <a:pPr marL="432000" indent="-432000">
              <a:buFont typeface="Wingdings" pitchFamily="2" charset="2"/>
              <a:buNone/>
              <a:defRPr/>
            </a:pPr>
            <a:r>
              <a:rPr lang="en-GB" sz="1800" b="1" u="sng" dirty="0" smtClean="0">
                <a:latin typeface="+mj-lt"/>
              </a:rPr>
              <a:t>Reading:</a:t>
            </a:r>
          </a:p>
          <a:p>
            <a:pPr marL="432000" indent="-432000">
              <a:buFont typeface="Wingdings" pitchFamily="2" charset="2"/>
              <a:buChar char="Ø"/>
              <a:defRPr/>
            </a:pPr>
            <a:r>
              <a:rPr lang="en-GB" sz="1800" dirty="0" smtClean="0">
                <a:latin typeface="+mj-lt"/>
              </a:rPr>
              <a:t>Read for pleasure;</a:t>
            </a:r>
          </a:p>
          <a:p>
            <a:pPr marL="432000" indent="-432000">
              <a:buFont typeface="Wingdings" pitchFamily="2" charset="2"/>
              <a:buChar char="Ø"/>
              <a:defRPr/>
            </a:pPr>
            <a:r>
              <a:rPr lang="en-GB" sz="1800" dirty="0" smtClean="0">
                <a:latin typeface="+mj-lt"/>
              </a:rPr>
              <a:t>Word reading: pupils applying their knowledge to understand the meaning of new words;</a:t>
            </a:r>
            <a:endParaRPr lang="en-GB" sz="1800" dirty="0">
              <a:latin typeface="+mj-lt"/>
            </a:endParaRPr>
          </a:p>
          <a:p>
            <a:pPr marL="432000" indent="-432000">
              <a:buFont typeface="Wingdings" pitchFamily="2" charset="2"/>
              <a:buChar char="Ø"/>
              <a:defRPr/>
            </a:pPr>
            <a:r>
              <a:rPr lang="en-GB" sz="1800" dirty="0" smtClean="0">
                <a:latin typeface="+mj-lt"/>
              </a:rPr>
              <a:t>Learning of classic &amp; modern poetry (including reciting poetry) introduced.</a:t>
            </a:r>
          </a:p>
          <a:p>
            <a:pPr marL="432000" indent="-432000">
              <a:buFont typeface="Wingdings" pitchFamily="2" charset="2"/>
              <a:buNone/>
              <a:defRPr/>
            </a:pPr>
            <a:r>
              <a:rPr lang="en-GB" sz="1800" b="1" u="sng" dirty="0" smtClean="0">
                <a:latin typeface="+mj-lt"/>
              </a:rPr>
              <a:t>Spelling</a:t>
            </a:r>
            <a:r>
              <a:rPr lang="en-GB" sz="1800" dirty="0" smtClean="0">
                <a:latin typeface="+mj-lt"/>
              </a:rPr>
              <a:t>:</a:t>
            </a:r>
          </a:p>
          <a:p>
            <a:pPr marL="432000" indent="-432000">
              <a:buFont typeface="Wingdings" pitchFamily="2" charset="2"/>
              <a:buChar char="Ø"/>
              <a:defRPr/>
            </a:pPr>
            <a:r>
              <a:rPr lang="en-GB" sz="1800" dirty="0" smtClean="0">
                <a:latin typeface="+mj-lt"/>
              </a:rPr>
              <a:t>Statutory lists of words to be learnt in Years 3 - 6;</a:t>
            </a:r>
          </a:p>
          <a:p>
            <a:pPr marL="432000" indent="-432000">
              <a:buFont typeface="Wingdings" pitchFamily="2" charset="2"/>
              <a:buChar char="Ø"/>
              <a:defRPr/>
            </a:pPr>
            <a:r>
              <a:rPr lang="en-GB" sz="1800" dirty="0" smtClean="0">
                <a:latin typeface="+mj-lt"/>
              </a:rPr>
              <a:t>Specific </a:t>
            </a:r>
            <a:r>
              <a:rPr lang="en-GB" sz="1800" dirty="0">
                <a:latin typeface="+mj-lt"/>
              </a:rPr>
              <a:t>spelling rules to be </a:t>
            </a:r>
            <a:r>
              <a:rPr lang="en-GB" sz="1800" dirty="0" smtClean="0">
                <a:latin typeface="+mj-lt"/>
              </a:rPr>
              <a:t>taught.</a:t>
            </a:r>
            <a:endParaRPr lang="en-GB" sz="1800" dirty="0">
              <a:latin typeface="+mj-lt"/>
            </a:endParaRPr>
          </a:p>
        </p:txBody>
      </p:sp>
    </p:spTree>
    <p:extLst>
      <p:ext uri="{BB962C8B-B14F-4D97-AF65-F5344CB8AC3E}">
        <p14:creationId xmlns:p14="http://schemas.microsoft.com/office/powerpoint/2010/main" val="183344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1000"/>
                                        <p:tgtEl>
                                          <p:spTgt spid="4">
                                            <p:txEl>
                                              <p:pRg st="5" end="5"/>
                                            </p:txEl>
                                          </p:spTgt>
                                        </p:tgtEl>
                                      </p:cBhvr>
                                    </p:animEffect>
                                    <p:anim calcmode="lin" valueType="num">
                                      <p:cBhvr>
                                        <p:cTn id="3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fade">
                                      <p:cBhvr>
                                        <p:cTn id="39" dur="1000"/>
                                        <p:tgtEl>
                                          <p:spTgt spid="4">
                                            <p:txEl>
                                              <p:pRg st="6" end="6"/>
                                            </p:txEl>
                                          </p:spTgt>
                                        </p:tgtEl>
                                      </p:cBhvr>
                                    </p:animEffect>
                                    <p:anim calcmode="lin" valueType="num">
                                      <p:cBhvr>
                                        <p:cTn id="4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fade">
                                      <p:cBhvr>
                                        <p:cTn id="44" dur="1000"/>
                                        <p:tgtEl>
                                          <p:spTgt spid="4">
                                            <p:txEl>
                                              <p:pRg st="7" end="7"/>
                                            </p:txEl>
                                          </p:spTgt>
                                        </p:tgtEl>
                                      </p:cBhvr>
                                    </p:animEffect>
                                    <p:anim calcmode="lin" valueType="num">
                                      <p:cBhvr>
                                        <p:cTn id="4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Effect transition="in" filter="fade">
                                      <p:cBhvr>
                                        <p:cTn id="51" dur="1000"/>
                                        <p:tgtEl>
                                          <p:spTgt spid="4">
                                            <p:txEl>
                                              <p:pRg st="8" end="8"/>
                                            </p:txEl>
                                          </p:spTgt>
                                        </p:tgtEl>
                                      </p:cBhvr>
                                    </p:animEffect>
                                    <p:anim calcmode="lin" valueType="num">
                                      <p:cBhvr>
                                        <p:cTn id="5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Effect transition="in" filter="fade">
                                      <p:cBhvr>
                                        <p:cTn id="56" dur="1000"/>
                                        <p:tgtEl>
                                          <p:spTgt spid="4">
                                            <p:txEl>
                                              <p:pRg st="9" end="9"/>
                                            </p:txEl>
                                          </p:spTgt>
                                        </p:tgtEl>
                                      </p:cBhvr>
                                    </p:animEffect>
                                    <p:anim calcmode="lin" valueType="num">
                                      <p:cBhvr>
                                        <p:cTn id="5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animEffect transition="in" filter="fade">
                                      <p:cBhvr>
                                        <p:cTn id="61" dur="1000"/>
                                        <p:tgtEl>
                                          <p:spTgt spid="4">
                                            <p:txEl>
                                              <p:pRg st="10" end="10"/>
                                            </p:txEl>
                                          </p:spTgt>
                                        </p:tgtEl>
                                      </p:cBhvr>
                                    </p:animEffect>
                                    <p:anim calcmode="lin" valueType="num">
                                      <p:cBhvr>
                                        <p:cTn id="6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684213" y="188913"/>
            <a:ext cx="7772400" cy="1079500"/>
          </a:xfrm>
        </p:spPr>
        <p:txBody>
          <a:bodyPr>
            <a:normAutofit fontScale="90000"/>
          </a:bodyPr>
          <a:lstStyle/>
          <a:p>
            <a:r>
              <a:rPr lang="en-GB" sz="3600" b="1" dirty="0" smtClean="0">
                <a:solidFill>
                  <a:schemeClr val="tx1"/>
                </a:solidFill>
              </a:rPr>
              <a:t>New Primary Curriculum for Mathematics</a:t>
            </a:r>
          </a:p>
        </p:txBody>
      </p:sp>
      <p:sp>
        <p:nvSpPr>
          <p:cNvPr id="5" name="Content Placeholder 4"/>
          <p:cNvSpPr>
            <a:spLocks noGrp="1"/>
          </p:cNvSpPr>
          <p:nvPr>
            <p:ph sz="half" idx="1"/>
          </p:nvPr>
        </p:nvSpPr>
        <p:spPr>
          <a:xfrm>
            <a:off x="684213" y="1484313"/>
            <a:ext cx="3743325" cy="2232025"/>
          </a:xfrm>
          <a:solidFill>
            <a:schemeClr val="bg1">
              <a:lumMod val="50000"/>
            </a:schemeClr>
          </a:solidFill>
        </p:spPr>
        <p:txBody>
          <a:bodyPr/>
          <a:lstStyle/>
          <a:p>
            <a:pPr>
              <a:buFont typeface="Wingdings" pitchFamily="2" charset="2"/>
              <a:buNone/>
              <a:defRPr/>
            </a:pPr>
            <a:r>
              <a:rPr lang="en-GB" sz="2000" b="1" dirty="0" smtClean="0">
                <a:latin typeface="+mj-lt"/>
              </a:rPr>
              <a:t>What’s out?</a:t>
            </a:r>
          </a:p>
          <a:p>
            <a:pPr>
              <a:buFont typeface="Arial" charset="0"/>
              <a:buChar char="•"/>
              <a:defRPr/>
            </a:pPr>
            <a:r>
              <a:rPr lang="en-GB" sz="2000" dirty="0" smtClean="0">
                <a:latin typeface="+mj-lt"/>
              </a:rPr>
              <a:t>Informal written methods of calculation</a:t>
            </a:r>
          </a:p>
          <a:p>
            <a:pPr>
              <a:buFont typeface="Arial" charset="0"/>
              <a:buChar char="•"/>
              <a:defRPr/>
            </a:pPr>
            <a:r>
              <a:rPr lang="en-GB" sz="2000" dirty="0" smtClean="0">
                <a:latin typeface="+mj-lt"/>
              </a:rPr>
              <a:t>Calculators</a:t>
            </a:r>
          </a:p>
          <a:p>
            <a:pPr>
              <a:buFont typeface="Arial" charset="0"/>
              <a:buChar char="•"/>
              <a:defRPr/>
            </a:pPr>
            <a:r>
              <a:rPr lang="en-GB" sz="2000" dirty="0" smtClean="0">
                <a:latin typeface="+mj-lt"/>
              </a:rPr>
              <a:t>Separate strand for using and applying</a:t>
            </a:r>
          </a:p>
          <a:p>
            <a:pPr>
              <a:buFont typeface="Arial" charset="0"/>
              <a:buChar char="•"/>
              <a:defRPr/>
            </a:pPr>
            <a:endParaRPr lang="en-GB" b="1" dirty="0"/>
          </a:p>
        </p:txBody>
      </p:sp>
      <p:sp>
        <p:nvSpPr>
          <p:cNvPr id="6" name="Content Placeholder 5"/>
          <p:cNvSpPr>
            <a:spLocks noGrp="1"/>
          </p:cNvSpPr>
          <p:nvPr>
            <p:ph sz="half" idx="2"/>
          </p:nvPr>
        </p:nvSpPr>
        <p:spPr>
          <a:xfrm>
            <a:off x="4643438" y="1484785"/>
            <a:ext cx="3810000" cy="2160116"/>
          </a:xfrm>
          <a:solidFill>
            <a:schemeClr val="bg1">
              <a:lumMod val="50000"/>
            </a:schemeClr>
          </a:solidFill>
        </p:spPr>
        <p:txBody>
          <a:bodyPr/>
          <a:lstStyle/>
          <a:p>
            <a:pPr>
              <a:buFont typeface="Wingdings" pitchFamily="2" charset="2"/>
              <a:buNone/>
              <a:defRPr/>
            </a:pPr>
            <a:r>
              <a:rPr lang="en-GB" sz="2000" b="1" dirty="0" smtClean="0">
                <a:latin typeface="+mj-lt"/>
              </a:rPr>
              <a:t>What’s there less of?</a:t>
            </a:r>
          </a:p>
          <a:p>
            <a:pPr>
              <a:buFont typeface="Arial" charset="0"/>
              <a:buChar char="•"/>
              <a:defRPr/>
            </a:pPr>
            <a:r>
              <a:rPr lang="en-GB" sz="2000" dirty="0" smtClean="0">
                <a:latin typeface="+mj-lt"/>
              </a:rPr>
              <a:t>Emphasis on estimation</a:t>
            </a:r>
          </a:p>
          <a:p>
            <a:pPr>
              <a:buFont typeface="Arial" charset="0"/>
              <a:buChar char="•"/>
              <a:defRPr/>
            </a:pPr>
            <a:r>
              <a:rPr lang="en-GB" sz="2000" dirty="0" smtClean="0">
                <a:latin typeface="+mj-lt"/>
              </a:rPr>
              <a:t>Less work on place value</a:t>
            </a:r>
          </a:p>
          <a:p>
            <a:pPr>
              <a:buFont typeface="Arial" charset="0"/>
              <a:buChar char="•"/>
              <a:defRPr/>
            </a:pPr>
            <a:r>
              <a:rPr lang="en-GB" sz="2000" dirty="0" smtClean="0">
                <a:latin typeface="+mj-lt"/>
              </a:rPr>
              <a:t>Less work on data handling (statistics) </a:t>
            </a:r>
            <a:endParaRPr lang="en-GB" sz="2000" dirty="0">
              <a:latin typeface="+mj-lt"/>
            </a:endParaRPr>
          </a:p>
        </p:txBody>
      </p:sp>
      <p:sp>
        <p:nvSpPr>
          <p:cNvPr id="7" name="Content Placeholder 4"/>
          <p:cNvSpPr txBox="1">
            <a:spLocks/>
          </p:cNvSpPr>
          <p:nvPr/>
        </p:nvSpPr>
        <p:spPr bwMode="auto">
          <a:xfrm>
            <a:off x="4643438" y="3933825"/>
            <a:ext cx="3744912" cy="2781300"/>
          </a:xfrm>
          <a:prstGeom prst="rect">
            <a:avLst/>
          </a:prstGeom>
          <a:solidFill>
            <a:schemeClr val="bg1">
              <a:lumMod val="50000"/>
            </a:schemeClr>
          </a:solidFill>
          <a:ln w="9525">
            <a:noFill/>
            <a:miter lim="800000"/>
            <a:headEnd/>
            <a:tailEnd/>
          </a:ln>
        </p:spPr>
        <p:txBody>
          <a:bodyPr/>
          <a:lstStyle/>
          <a:p>
            <a:pPr marL="342900" indent="-342900" eaLnBrk="0" hangingPunct="0">
              <a:spcBef>
                <a:spcPct val="20000"/>
              </a:spcBef>
              <a:buClr>
                <a:schemeClr val="accent2"/>
              </a:buClr>
              <a:buSzPct val="80000"/>
              <a:buFont typeface="Wingdings" pitchFamily="2" charset="2"/>
              <a:buNone/>
              <a:defRPr/>
            </a:pPr>
            <a:r>
              <a:rPr lang="en-GB" sz="2000" b="1" kern="0" dirty="0">
                <a:latin typeface="+mj-lt"/>
              </a:rPr>
              <a:t>What’s there more of?</a:t>
            </a:r>
          </a:p>
          <a:p>
            <a:pPr marL="342900" indent="-342900" eaLnBrk="0" hangingPunct="0">
              <a:spcBef>
                <a:spcPct val="20000"/>
              </a:spcBef>
              <a:buClr>
                <a:schemeClr val="accent2"/>
              </a:buClr>
              <a:buSzPct val="80000"/>
              <a:buFont typeface="Arial" charset="0"/>
              <a:buChar char="•"/>
              <a:defRPr/>
            </a:pPr>
            <a:r>
              <a:rPr lang="en-GB" sz="2000" kern="0" dirty="0">
                <a:latin typeface="+mj-lt"/>
              </a:rPr>
              <a:t>More challenging  objectives, especially in number</a:t>
            </a:r>
          </a:p>
          <a:p>
            <a:pPr marL="342900" indent="-342900" eaLnBrk="0" hangingPunct="0">
              <a:spcBef>
                <a:spcPct val="20000"/>
              </a:spcBef>
              <a:buClr>
                <a:schemeClr val="accent2"/>
              </a:buClr>
              <a:buSzPct val="80000"/>
              <a:buFont typeface="Arial" charset="0"/>
              <a:buChar char="•"/>
              <a:defRPr/>
            </a:pPr>
            <a:r>
              <a:rPr lang="en-GB" sz="2000" kern="0" dirty="0">
                <a:latin typeface="+mj-lt"/>
              </a:rPr>
              <a:t>Formal written methods introduced earlier </a:t>
            </a:r>
          </a:p>
          <a:p>
            <a:pPr marL="342900" indent="-342900" eaLnBrk="0" hangingPunct="0">
              <a:spcBef>
                <a:spcPct val="20000"/>
              </a:spcBef>
              <a:buClr>
                <a:schemeClr val="accent2"/>
              </a:buClr>
              <a:buSzPct val="80000"/>
              <a:buFont typeface="Arial" charset="0"/>
              <a:buChar char="•"/>
              <a:defRPr/>
            </a:pPr>
            <a:r>
              <a:rPr lang="en-GB" sz="2000" kern="0" dirty="0">
                <a:latin typeface="+mj-lt"/>
              </a:rPr>
              <a:t>More work on fractions </a:t>
            </a:r>
          </a:p>
          <a:p>
            <a:pPr marL="342900" indent="-342900" eaLnBrk="0" hangingPunct="0">
              <a:spcBef>
                <a:spcPct val="20000"/>
              </a:spcBef>
              <a:buClr>
                <a:schemeClr val="accent2"/>
              </a:buClr>
              <a:buSzPct val="80000"/>
              <a:buFont typeface="Arial" charset="0"/>
              <a:buChar char="•"/>
              <a:defRPr/>
            </a:pPr>
            <a:endParaRPr lang="en-GB" sz="2000" kern="0" dirty="0">
              <a:latin typeface="+mn-lt"/>
            </a:endParaRPr>
          </a:p>
        </p:txBody>
      </p:sp>
      <p:sp>
        <p:nvSpPr>
          <p:cNvPr id="8" name="Content Placeholder 5"/>
          <p:cNvSpPr txBox="1">
            <a:spLocks/>
          </p:cNvSpPr>
          <p:nvPr/>
        </p:nvSpPr>
        <p:spPr bwMode="auto">
          <a:xfrm>
            <a:off x="684213" y="3933825"/>
            <a:ext cx="3810000" cy="2781300"/>
          </a:xfrm>
          <a:prstGeom prst="rect">
            <a:avLst/>
          </a:prstGeom>
          <a:solidFill>
            <a:schemeClr val="bg1">
              <a:lumMod val="50000"/>
            </a:schemeClr>
          </a:solidFill>
          <a:ln w="9525">
            <a:noFill/>
            <a:miter lim="800000"/>
            <a:headEnd/>
            <a:tailEnd/>
          </a:ln>
        </p:spPr>
        <p:txBody>
          <a:bodyPr/>
          <a:lstStyle/>
          <a:p>
            <a:pPr marL="342900" indent="-342900" eaLnBrk="0" hangingPunct="0">
              <a:spcBef>
                <a:spcPct val="20000"/>
              </a:spcBef>
              <a:buClr>
                <a:schemeClr val="accent2"/>
              </a:buClr>
              <a:buSzPct val="80000"/>
              <a:buFont typeface="Wingdings" pitchFamily="2" charset="2"/>
              <a:buNone/>
              <a:defRPr/>
            </a:pPr>
            <a:r>
              <a:rPr lang="en-GB" sz="2000" b="1" kern="0" dirty="0">
                <a:latin typeface="+mj-lt"/>
              </a:rPr>
              <a:t>What’s in?</a:t>
            </a:r>
          </a:p>
          <a:p>
            <a:pPr marL="342900" indent="-342900" eaLnBrk="0" hangingPunct="0">
              <a:spcBef>
                <a:spcPct val="20000"/>
              </a:spcBef>
              <a:buClr>
                <a:schemeClr val="accent2"/>
              </a:buClr>
              <a:buSzPct val="80000"/>
              <a:buFont typeface="Arial" charset="0"/>
              <a:buChar char="•"/>
              <a:defRPr/>
            </a:pPr>
            <a:r>
              <a:rPr lang="en-GB" sz="2000" kern="0" dirty="0">
                <a:latin typeface="+mj-lt"/>
              </a:rPr>
              <a:t>Roman numerals</a:t>
            </a:r>
          </a:p>
          <a:p>
            <a:pPr marL="342900" indent="-342900" eaLnBrk="0" hangingPunct="0">
              <a:spcBef>
                <a:spcPct val="20000"/>
              </a:spcBef>
              <a:buClr>
                <a:schemeClr val="accent2"/>
              </a:buClr>
              <a:buSzPct val="80000"/>
              <a:buFont typeface="Arial" charset="0"/>
              <a:buChar char="•"/>
              <a:defRPr/>
            </a:pPr>
            <a:r>
              <a:rPr lang="en-GB" sz="2000" kern="0" dirty="0">
                <a:latin typeface="+mj-lt"/>
              </a:rPr>
              <a:t>Times tables up to 12 x 12</a:t>
            </a:r>
          </a:p>
          <a:p>
            <a:pPr marL="342900" indent="-342900" eaLnBrk="0" hangingPunct="0">
              <a:spcBef>
                <a:spcPct val="20000"/>
              </a:spcBef>
              <a:buClr>
                <a:schemeClr val="accent2"/>
              </a:buClr>
              <a:buSzPct val="80000"/>
              <a:buFont typeface="Arial" charset="0"/>
              <a:buChar char="•"/>
              <a:defRPr/>
            </a:pPr>
            <a:r>
              <a:rPr lang="en-GB" sz="2000" kern="0" dirty="0">
                <a:latin typeface="+mj-lt"/>
              </a:rPr>
              <a:t>Equivalence between metric and imperial</a:t>
            </a:r>
          </a:p>
          <a:p>
            <a:pPr marL="342900" indent="-342900" eaLnBrk="0" hangingPunct="0">
              <a:spcBef>
                <a:spcPct val="20000"/>
              </a:spcBef>
              <a:buClr>
                <a:schemeClr val="accent2"/>
              </a:buClr>
              <a:buSzPct val="80000"/>
              <a:buFont typeface="Arial" charset="0"/>
              <a:buChar char="•"/>
              <a:defRPr/>
            </a:pPr>
            <a:r>
              <a:rPr lang="en-GB" sz="2000" kern="0" dirty="0">
                <a:latin typeface="+mj-lt"/>
              </a:rPr>
              <a:t>Long division and algebra (Y6)</a:t>
            </a:r>
          </a:p>
        </p:txBody>
      </p:sp>
    </p:spTree>
    <p:extLst>
      <p:ext uri="{BB962C8B-B14F-4D97-AF65-F5344CB8AC3E}">
        <p14:creationId xmlns:p14="http://schemas.microsoft.com/office/powerpoint/2010/main" val="2399806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fontAlgn="base"/>
            <a:r>
              <a:rPr lang="en-GB" dirty="0"/>
              <a:t>The Department for Education (</a:t>
            </a:r>
            <a:r>
              <a:rPr lang="en-GB" dirty="0" err="1"/>
              <a:t>DfE</a:t>
            </a:r>
            <a:r>
              <a:rPr lang="en-GB" dirty="0"/>
              <a:t>) </a:t>
            </a:r>
            <a:r>
              <a:rPr lang="en-GB" dirty="0" smtClean="0"/>
              <a:t>decided </a:t>
            </a:r>
            <a:r>
              <a:rPr lang="en-GB" dirty="0"/>
              <a:t>that the children who </a:t>
            </a:r>
            <a:r>
              <a:rPr lang="en-GB" dirty="0" smtClean="0"/>
              <a:t>were in Year 2 and Year 6 last year would </a:t>
            </a:r>
            <a:r>
              <a:rPr lang="en-GB" dirty="0"/>
              <a:t>be the last pupils to be awarded a level in their end of Key Stage tests (Summer 2015).</a:t>
            </a:r>
          </a:p>
          <a:p>
            <a:pPr fontAlgn="base"/>
            <a:r>
              <a:rPr lang="en-GB" dirty="0" smtClean="0"/>
              <a:t>The raised expectations mean that children need to have a very secure knowledge of the programme of study for their year group and depth of understanding and application.</a:t>
            </a:r>
          </a:p>
          <a:p>
            <a:pPr fontAlgn="base"/>
            <a:r>
              <a:rPr lang="en-GB" dirty="0" smtClean="0"/>
              <a:t>End of year expectations are now that children are ‘secure’ in their year group. This is where they need to be at the end of the year.</a:t>
            </a:r>
          </a:p>
          <a:p>
            <a:pPr fontAlgn="base"/>
            <a:r>
              <a:rPr lang="en-GB" dirty="0" smtClean="0"/>
              <a:t>We have talked to the children about the changes in expectations.</a:t>
            </a:r>
            <a:endParaRPr lang="en-GB" dirty="0"/>
          </a:p>
        </p:txBody>
      </p:sp>
      <p:sp>
        <p:nvSpPr>
          <p:cNvPr id="2" name="Title 1"/>
          <p:cNvSpPr>
            <a:spLocks noGrp="1"/>
          </p:cNvSpPr>
          <p:nvPr>
            <p:ph type="title"/>
          </p:nvPr>
        </p:nvSpPr>
        <p:spPr/>
        <p:txBody>
          <a:bodyPr>
            <a:normAutofit fontScale="90000"/>
          </a:bodyPr>
          <a:lstStyle/>
          <a:p>
            <a:r>
              <a:rPr lang="en-GB" dirty="0"/>
              <a:t>So why have levels disappeared?</a:t>
            </a:r>
            <a:br>
              <a:rPr lang="en-GB" dirty="0"/>
            </a:br>
            <a:r>
              <a:rPr lang="en-GB" b="1" dirty="0"/>
              <a:t/>
            </a:r>
            <a:br>
              <a:rPr lang="en-GB" b="1" dirty="0"/>
            </a:br>
            <a:endParaRPr lang="en-GB" dirty="0"/>
          </a:p>
        </p:txBody>
      </p:sp>
    </p:spTree>
    <p:extLst>
      <p:ext uri="{BB962C8B-B14F-4D97-AF65-F5344CB8AC3E}">
        <p14:creationId xmlns:p14="http://schemas.microsoft.com/office/powerpoint/2010/main" val="53224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Government have decided that it is up to individual schools to assess pupils within year groups.</a:t>
            </a:r>
          </a:p>
          <a:p>
            <a:r>
              <a:rPr lang="en-GB" dirty="0" smtClean="0"/>
              <a:t>They will set benchmarks at the end of Key Stage 1 and the end of Key Stage 2 – although they are still deciding what these will be!</a:t>
            </a:r>
            <a:endParaRPr lang="en-GB" dirty="0"/>
          </a:p>
        </p:txBody>
      </p:sp>
      <p:sp>
        <p:nvSpPr>
          <p:cNvPr id="3" name="Title 2"/>
          <p:cNvSpPr>
            <a:spLocks noGrp="1"/>
          </p:cNvSpPr>
          <p:nvPr>
            <p:ph type="title"/>
          </p:nvPr>
        </p:nvSpPr>
        <p:spPr/>
        <p:txBody>
          <a:bodyPr/>
          <a:lstStyle/>
          <a:p>
            <a:r>
              <a:rPr lang="en-GB" dirty="0" smtClean="0"/>
              <a:t>New Curriculum Assessment</a:t>
            </a:r>
            <a:endParaRPr lang="en-GB" dirty="0"/>
          </a:p>
        </p:txBody>
      </p:sp>
    </p:spTree>
    <p:extLst>
      <p:ext uri="{BB962C8B-B14F-4D97-AF65-F5344CB8AC3E}">
        <p14:creationId xmlns:p14="http://schemas.microsoft.com/office/powerpoint/2010/main" val="40539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endParaRPr lang="en-GB"/>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00250"/>
            <a:ext cx="25908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03320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829</TotalTime>
  <Words>989</Words>
  <Application>Microsoft Office PowerPoint</Application>
  <PresentationFormat>On-screen Show (4:3)</PresentationFormat>
  <Paragraphs>83</Paragraphs>
  <Slides>15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Berlin Sans FB</vt:lpstr>
      <vt:lpstr>Calibri</vt:lpstr>
      <vt:lpstr>Lucida Sans Unicode</vt:lpstr>
      <vt:lpstr>Verdana</vt:lpstr>
      <vt:lpstr>Wingdings</vt:lpstr>
      <vt:lpstr>Wingdings 2</vt:lpstr>
      <vt:lpstr>Wingdings 3</vt:lpstr>
      <vt:lpstr>Concourse</vt:lpstr>
      <vt:lpstr>Understanding Assessment in Parklands Junior School</vt:lpstr>
      <vt:lpstr>PowerPoint Presentation</vt:lpstr>
      <vt:lpstr>PowerPoint Presentation</vt:lpstr>
      <vt:lpstr>What has changed?</vt:lpstr>
      <vt:lpstr>  Curriculum 2014 What are the main changes to English?  </vt:lpstr>
      <vt:lpstr>New Primary Curriculum for Mathematics</vt:lpstr>
      <vt:lpstr>So why have levels disappeared?  </vt:lpstr>
      <vt:lpstr>New Curriculum Assessment</vt:lpstr>
      <vt:lpstr>PowerPoint Presentation</vt:lpstr>
      <vt:lpstr>Thank you for coming</vt:lpstr>
      <vt:lpstr>PowerPoint Presentation</vt:lpstr>
      <vt:lpstr>PowerPoint Presentation</vt:lpstr>
      <vt:lpstr>PowerPoint Presentation</vt:lpstr>
      <vt:lpstr>PowerPoint Presentation</vt:lpstr>
      <vt:lpstr>PowerPoint Presentation</vt:lpstr>
    </vt:vector>
  </TitlesOfParts>
  <Company>LBH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Without Levels</dc:title>
  <dc:creator>user4</dc:creator>
  <cp:lastModifiedBy>hjoseph.311</cp:lastModifiedBy>
  <cp:revision>31</cp:revision>
  <cp:lastPrinted>2015-10-21T08:00:34Z</cp:lastPrinted>
  <dcterms:created xsi:type="dcterms:W3CDTF">2015-10-05T13:57:35Z</dcterms:created>
  <dcterms:modified xsi:type="dcterms:W3CDTF">2015-10-21T16:03:28Z</dcterms:modified>
</cp:coreProperties>
</file>