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0" r:id="rId4"/>
    <p:sldId id="269" r:id="rId5"/>
    <p:sldId id="271" r:id="rId6"/>
    <p:sldId id="273" r:id="rId7"/>
    <p:sldId id="261" r:id="rId8"/>
    <p:sldId id="268" r:id="rId9"/>
    <p:sldId id="272" r:id="rId10"/>
    <p:sldId id="258" r:id="rId11"/>
    <p:sldId id="262" r:id="rId12"/>
    <p:sldId id="264" r:id="rId13"/>
    <p:sldId id="265" r:id="rId14"/>
    <p:sldId id="267" r:id="rId15"/>
    <p:sldId id="266" r:id="rId16"/>
    <p:sldId id="259" r:id="rId17"/>
    <p:sldId id="270" r:id="rId18"/>
  </p:sldIdLst>
  <p:sldSz cx="12192000" cy="6858000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nugent" initials="c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91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21/03/2014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8FE27-7EB9-4C97-A7D4-3976CF981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27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 smtClean="0"/>
              <a:t>fgdfgfdgdfgfdgdfgdf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FCA36-CA47-41C4-973C-9B44D79898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21/03/2014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11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45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23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27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21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85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49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818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963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5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3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2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13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9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1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39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80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CA36-CA47-41C4-973C-9B44D79898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9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8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9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33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76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0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009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6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94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0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4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8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0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65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72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5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73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3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0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wf.org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saferinternet.org.uk/advice-and-resources/a-parents-guide/internet-enabled-devices" TargetMode="External"/><Relationship Id="rId7" Type="http://schemas.openxmlformats.org/officeDocument/2006/relationships/hyperlink" Target="http://www.netsmartz.org/Paren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inkuknow.co.uk/parents/Primary/" TargetMode="External"/><Relationship Id="rId5" Type="http://schemas.openxmlformats.org/officeDocument/2006/relationships/hyperlink" Target="http://www.childnet.com/resources/parental-controls" TargetMode="External"/><Relationship Id="rId4" Type="http://schemas.openxmlformats.org/officeDocument/2006/relationships/hyperlink" Target="http://www.kidsmart.org.uk/beingsmar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net.com/resources/know-it-all-for-parents/kiafp-c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smartz.org/InternetSafet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E-safety Parent Workshop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Helping to keep your children safe online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697">
            <a:off x="8040091" y="2380622"/>
            <a:ext cx="1736895" cy="1348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8" y="269509"/>
            <a:ext cx="1719037" cy="1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8089" y="3661832"/>
            <a:ext cx="794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811869" cy="1087967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4400" dirty="0" smtClean="0"/>
              <a:t>Parental Controls</a:t>
            </a:r>
            <a:br>
              <a:rPr lang="en-GB" sz="4400" dirty="0" smtClean="0"/>
            </a:br>
            <a:r>
              <a:rPr lang="en-GB" sz="3000" dirty="0" smtClean="0"/>
              <a:t>Internet Providers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dirty="0"/>
              <a:t/>
            </a:r>
            <a:br>
              <a:rPr lang="en-GB" dirty="0"/>
            </a:br>
            <a:endParaRPr lang="en-GB" sz="4400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295402" y="2624664"/>
            <a:ext cx="9601196" cy="36685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dirty="0" smtClean="0">
                <a:solidFill>
                  <a:schemeClr val="tx1"/>
                </a:solidFill>
              </a:rPr>
              <a:t>5 </a:t>
            </a:r>
            <a:r>
              <a:rPr lang="en-GB" dirty="0">
                <a:solidFill>
                  <a:schemeClr val="tx1"/>
                </a:solidFill>
              </a:rPr>
              <a:t>big internet providers in the UK – </a:t>
            </a:r>
            <a:r>
              <a:rPr lang="en-GB" b="1" dirty="0">
                <a:solidFill>
                  <a:schemeClr val="tx1"/>
                </a:solidFill>
              </a:rPr>
              <a:t>BT, Sky, </a:t>
            </a:r>
            <a:r>
              <a:rPr lang="en-GB" b="1" dirty="0" smtClean="0">
                <a:solidFill>
                  <a:schemeClr val="tx1"/>
                </a:solidFill>
              </a:rPr>
              <a:t>TalkTalk, </a:t>
            </a:r>
            <a:r>
              <a:rPr lang="en-GB" b="1" dirty="0" err="1" smtClean="0">
                <a:solidFill>
                  <a:schemeClr val="tx1"/>
                </a:solidFill>
              </a:rPr>
              <a:t>Plusnet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and </a:t>
            </a:r>
            <a:r>
              <a:rPr lang="en-GB" b="1" dirty="0">
                <a:solidFill>
                  <a:schemeClr val="tx1"/>
                </a:solidFill>
              </a:rPr>
              <a:t>Virgin Media</a:t>
            </a:r>
            <a:r>
              <a:rPr lang="en-GB" dirty="0">
                <a:solidFill>
                  <a:schemeClr val="tx1"/>
                </a:solidFill>
              </a:rPr>
              <a:t> - provide their customers with free parental </a:t>
            </a:r>
            <a:r>
              <a:rPr lang="en-GB" dirty="0" smtClean="0">
                <a:solidFill>
                  <a:schemeClr val="tx1"/>
                </a:solidFill>
              </a:rPr>
              <a:t>controls.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These </a:t>
            </a:r>
            <a:r>
              <a:rPr lang="en-GB" dirty="0">
                <a:solidFill>
                  <a:schemeClr val="tx1"/>
                </a:solidFill>
              </a:rPr>
              <a:t>providers offer filter levels e.g. BT provides ‘light’, ‘moderate’ or ‘strict’ filter levels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Parents </a:t>
            </a:r>
            <a:r>
              <a:rPr lang="en-GB" dirty="0">
                <a:solidFill>
                  <a:schemeClr val="tx1"/>
                </a:solidFill>
              </a:rPr>
              <a:t>can 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customise their </a:t>
            </a:r>
            <a:r>
              <a:rPr lang="en-GB" dirty="0">
                <a:solidFill>
                  <a:schemeClr val="tx1"/>
                </a:solidFill>
              </a:rPr>
              <a:t>parental </a:t>
            </a:r>
            <a:r>
              <a:rPr lang="en-GB" dirty="0" smtClean="0">
                <a:solidFill>
                  <a:schemeClr val="tx1"/>
                </a:solidFill>
              </a:rPr>
              <a:t>controls.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allow </a:t>
            </a:r>
            <a:r>
              <a:rPr lang="en-GB" dirty="0">
                <a:solidFill>
                  <a:schemeClr val="tx1"/>
                </a:solidFill>
              </a:rPr>
              <a:t>and block specific </a:t>
            </a:r>
            <a:r>
              <a:rPr lang="en-GB" dirty="0" smtClean="0">
                <a:solidFill>
                  <a:schemeClr val="tx1"/>
                </a:solidFill>
              </a:rPr>
              <a:t>sites.</a:t>
            </a:r>
            <a:endParaRPr lang="en-GB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set </a:t>
            </a:r>
            <a:r>
              <a:rPr lang="en-GB" dirty="0">
                <a:solidFill>
                  <a:schemeClr val="tx1"/>
                </a:solidFill>
              </a:rPr>
              <a:t>filter </a:t>
            </a:r>
            <a:r>
              <a:rPr lang="en-GB" dirty="0" smtClean="0">
                <a:solidFill>
                  <a:schemeClr val="tx1"/>
                </a:solidFill>
              </a:rPr>
              <a:t>times.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GB" dirty="0" smtClean="0">
                <a:solidFill>
                  <a:schemeClr val="tx1"/>
                </a:solidFill>
              </a:rPr>
              <a:t>et limits for time online.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0" y="789274"/>
            <a:ext cx="1719037" cy="1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Parental </a:t>
            </a:r>
            <a:r>
              <a:rPr lang="en-GB" dirty="0" smtClean="0"/>
              <a:t>Controls</a:t>
            </a:r>
            <a:br>
              <a:rPr lang="en-GB" dirty="0" smtClean="0"/>
            </a:br>
            <a:r>
              <a:rPr lang="en-GB" sz="2700" dirty="0" smtClean="0"/>
              <a:t>Gaming Devices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90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Parental controls can also be set up on games consoles, such as </a:t>
            </a:r>
            <a:r>
              <a:rPr lang="en-GB" dirty="0" err="1" smtClean="0"/>
              <a:t>Playstation</a:t>
            </a:r>
            <a:r>
              <a:rPr lang="en-GB" dirty="0" smtClean="0"/>
              <a:t>, Xbox and Nintendo Wii.</a:t>
            </a:r>
          </a:p>
          <a:p>
            <a:r>
              <a:rPr lang="en-GB" dirty="0" smtClean="0"/>
              <a:t>Restrict </a:t>
            </a:r>
            <a:r>
              <a:rPr lang="en-GB" dirty="0"/>
              <a:t>games based on age rating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Restrict time spent e.g. On the Xbox 360 activate </a:t>
            </a:r>
            <a:r>
              <a:rPr lang="en-GB" dirty="0"/>
              <a:t>the “Family Timer” to limit the total </a:t>
            </a:r>
            <a:r>
              <a:rPr lang="en-GB" dirty="0" smtClean="0"/>
              <a:t>amount. </a:t>
            </a:r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ontrol your child’s friend requests so you know who they’re playing with online.</a:t>
            </a:r>
          </a:p>
          <a:p>
            <a:r>
              <a:rPr lang="en-GB" dirty="0" smtClean="0"/>
              <a:t>Restrict </a:t>
            </a:r>
            <a:r>
              <a:rPr lang="en-GB" dirty="0"/>
              <a:t>online user-to-user communication and the </a:t>
            </a:r>
            <a:r>
              <a:rPr lang="en-GB" dirty="0" smtClean="0"/>
              <a:t>exchange </a:t>
            </a:r>
            <a:r>
              <a:rPr lang="en-GB" dirty="0"/>
              <a:t>of user-generated </a:t>
            </a:r>
            <a:r>
              <a:rPr lang="en-GB" dirty="0" smtClean="0"/>
              <a:t>content.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82" y="933652"/>
            <a:ext cx="1719037" cy="1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407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Parental Controls</a:t>
            </a:r>
            <a:br>
              <a:rPr lang="en-GB" dirty="0" smtClean="0"/>
            </a:br>
            <a:r>
              <a:rPr lang="en-GB" sz="3000" dirty="0" smtClean="0"/>
              <a:t>Smartphones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635" y="2514600"/>
            <a:ext cx="10287000" cy="3765176"/>
          </a:xfrm>
        </p:spPr>
        <p:txBody>
          <a:bodyPr>
            <a:normAutofit fontScale="92500"/>
          </a:bodyPr>
          <a:lstStyle/>
          <a:p>
            <a:r>
              <a:rPr lang="en-GB" dirty="0"/>
              <a:t>C</a:t>
            </a:r>
            <a:r>
              <a:rPr lang="en-GB" dirty="0" smtClean="0"/>
              <a:t>apable </a:t>
            </a:r>
            <a:r>
              <a:rPr lang="en-GB" dirty="0"/>
              <a:t>of a range of internet functions: social networking, listening to music, playing games, browsing the internet, checking emails, taking photos and videos and watching TV.</a:t>
            </a:r>
          </a:p>
          <a:p>
            <a:r>
              <a:rPr lang="en-GB" dirty="0"/>
              <a:t>O</a:t>
            </a:r>
            <a:r>
              <a:rPr lang="en-GB" dirty="0" smtClean="0"/>
              <a:t>ut </a:t>
            </a:r>
            <a:r>
              <a:rPr lang="en-GB" dirty="0"/>
              <a:t>and about, </a:t>
            </a:r>
            <a:r>
              <a:rPr lang="en-GB" dirty="0" smtClean="0"/>
              <a:t>users </a:t>
            </a:r>
            <a:r>
              <a:rPr lang="en-GB" dirty="0"/>
              <a:t>access the internet via 3G connection which is provided by the data allowance in their mobile contract. </a:t>
            </a:r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mobile network providers provide parental controls. </a:t>
            </a:r>
            <a:endParaRPr lang="en-GB" dirty="0" smtClean="0"/>
          </a:p>
          <a:p>
            <a:r>
              <a:rPr lang="en-GB" dirty="0" smtClean="0"/>
              <a:t>Some </a:t>
            </a:r>
            <a:r>
              <a:rPr lang="en-GB" dirty="0"/>
              <a:t>will have these on as default, but others you will need to request to be turned on.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e.g. Tesco </a:t>
            </a:r>
            <a:r>
              <a:rPr lang="en-GB" dirty="0"/>
              <a:t>Mobile and O2 have a parental control option to ensure that only websites they have classified as suitable for children under 12 can be accessed. Contact your service provider to find out about filtering </a:t>
            </a:r>
            <a:r>
              <a:rPr lang="en-GB" dirty="0" smtClean="0"/>
              <a:t>options.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7" y="837399"/>
            <a:ext cx="1719037" cy="1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Parental Controls</a:t>
            </a:r>
            <a:br>
              <a:rPr lang="en-GB" dirty="0"/>
            </a:br>
            <a:r>
              <a:rPr lang="en-GB" sz="3000" dirty="0"/>
              <a:t>Smartphones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Internet on smartphones can be accessed by Wi-Fi from home, therefore home internet controls apply.</a:t>
            </a:r>
          </a:p>
          <a:p>
            <a:r>
              <a:rPr lang="en-GB" dirty="0"/>
              <a:t>Some apps can help filter out age-inappropriate content or help restrict some of the smartphone functions, so have a look in the app store.</a:t>
            </a:r>
          </a:p>
          <a:p>
            <a:r>
              <a:rPr lang="en-GB" dirty="0"/>
              <a:t>Check what parental controls are available for the specific smartphone; some devices may have options for switching off the internet </a:t>
            </a:r>
            <a:r>
              <a:rPr lang="en-GB" dirty="0" smtClean="0"/>
              <a:t>browser.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56" y="702646"/>
            <a:ext cx="1719037" cy="1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2643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/>
              <a:t>Parental Controls</a:t>
            </a:r>
            <a:br>
              <a:rPr lang="en-GB" dirty="0"/>
            </a:br>
            <a:r>
              <a:rPr lang="en-GB" sz="3000" dirty="0" smtClean="0"/>
              <a:t>iPads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02644"/>
            <a:ext cx="9601196" cy="3709397"/>
          </a:xfrm>
        </p:spPr>
        <p:txBody>
          <a:bodyPr>
            <a:normAutofit fontScale="77500" lnSpcReduction="20000"/>
          </a:bodyPr>
          <a:lstStyle/>
          <a:p>
            <a:r>
              <a:rPr lang="en-GB" sz="2900" dirty="0" smtClean="0"/>
              <a:t>Look at age ratings and customer reviews before your child downloads an app.</a:t>
            </a:r>
          </a:p>
          <a:p>
            <a:r>
              <a:rPr lang="en-GB" sz="2900" dirty="0"/>
              <a:t>There are tools available which can block some communication </a:t>
            </a:r>
            <a:r>
              <a:rPr lang="en-GB" sz="2900" dirty="0" smtClean="0"/>
              <a:t>apps</a:t>
            </a:r>
            <a:r>
              <a:rPr lang="en-GB" sz="2900" dirty="0"/>
              <a:t>. For example there are parental control settings on the iPad to </a:t>
            </a:r>
            <a:r>
              <a:rPr lang="en-GB" sz="2900" dirty="0" smtClean="0"/>
              <a:t>disable </a:t>
            </a:r>
            <a:r>
              <a:rPr lang="en-GB" sz="2900" dirty="0"/>
              <a:t>the following functions:</a:t>
            </a:r>
          </a:p>
          <a:p>
            <a:pPr marL="0" indent="0">
              <a:buNone/>
            </a:pPr>
            <a:r>
              <a:rPr lang="en-GB" sz="2900" dirty="0" smtClean="0"/>
              <a:t>-   </a:t>
            </a:r>
            <a:r>
              <a:rPr lang="en-GB" sz="2900" dirty="0" err="1" smtClean="0"/>
              <a:t>FaceTime</a:t>
            </a:r>
            <a:r>
              <a:rPr lang="en-GB" sz="2900" dirty="0"/>
              <a:t>: a video calling app</a:t>
            </a:r>
          </a:p>
          <a:p>
            <a:pPr>
              <a:buFontTx/>
              <a:buChar char="-"/>
            </a:pPr>
            <a:r>
              <a:rPr lang="en-GB" sz="2900" dirty="0" smtClean="0"/>
              <a:t>Ping</a:t>
            </a:r>
            <a:r>
              <a:rPr lang="en-GB" sz="2900" dirty="0"/>
              <a:t>: an instant messaging </a:t>
            </a:r>
            <a:r>
              <a:rPr lang="en-GB" sz="2900" dirty="0" smtClean="0"/>
              <a:t>app</a:t>
            </a:r>
          </a:p>
          <a:p>
            <a:r>
              <a:rPr lang="en-GB" sz="2900" dirty="0"/>
              <a:t>Multiplayer gaming: </a:t>
            </a:r>
            <a:r>
              <a:rPr lang="en-GB" sz="2900" dirty="0" smtClean="0"/>
              <a:t>You </a:t>
            </a:r>
            <a:r>
              <a:rPr lang="en-GB" sz="2900" dirty="0"/>
              <a:t>can choose settings to </a:t>
            </a:r>
            <a:r>
              <a:rPr lang="en-GB" sz="2900" dirty="0" smtClean="0"/>
              <a:t>prevent multiplayer games </a:t>
            </a:r>
            <a:r>
              <a:rPr lang="en-GB" sz="2900" dirty="0"/>
              <a:t>and </a:t>
            </a:r>
            <a:r>
              <a:rPr lang="en-GB" sz="2900" dirty="0" smtClean="0"/>
              <a:t>adding friends</a:t>
            </a:r>
            <a:r>
              <a:rPr lang="en-GB" sz="2900" dirty="0"/>
              <a:t>. Find the parental </a:t>
            </a:r>
            <a:r>
              <a:rPr lang="en-GB" sz="2900" dirty="0" smtClean="0"/>
              <a:t>control </a:t>
            </a:r>
            <a:r>
              <a:rPr lang="en-GB" sz="2900" dirty="0"/>
              <a:t>settings and in the Game Centre section select </a:t>
            </a:r>
            <a:r>
              <a:rPr lang="en-GB" sz="2900" dirty="0" smtClean="0"/>
              <a:t>‘Off’ </a:t>
            </a:r>
            <a:r>
              <a:rPr lang="en-GB" sz="2900" dirty="0"/>
              <a:t>for </a:t>
            </a:r>
            <a:r>
              <a:rPr lang="en-GB" sz="2900" dirty="0" smtClean="0"/>
              <a:t>‘Multiplayer Games’ </a:t>
            </a:r>
            <a:r>
              <a:rPr lang="en-GB" sz="2900" dirty="0"/>
              <a:t>and </a:t>
            </a:r>
            <a:r>
              <a:rPr lang="en-GB" sz="2900" dirty="0" smtClean="0"/>
              <a:t>‘Adding Friends’.</a:t>
            </a:r>
            <a:endParaRPr lang="en-GB" sz="2900" dirty="0"/>
          </a:p>
          <a:p>
            <a:pPr>
              <a:buFontTx/>
              <a:buChar char="-"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7" y="924027"/>
            <a:ext cx="1719037" cy="1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140" y="982132"/>
            <a:ext cx="9027457" cy="130386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to do if your child sees inappropriate material online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Don’t overreact if your child tells you about something they have seen. </a:t>
            </a:r>
            <a:r>
              <a:rPr lang="en-GB" dirty="0" smtClean="0"/>
              <a:t>You </a:t>
            </a:r>
            <a:r>
              <a:rPr lang="en-GB" dirty="0"/>
              <a:t>might feel shocked and an­gry but by dealing with it calmly your child will know they can turn to you again</a:t>
            </a:r>
            <a:r>
              <a:rPr lang="en-GB" dirty="0" smtClean="0"/>
              <a:t>.</a:t>
            </a:r>
          </a:p>
          <a:p>
            <a:r>
              <a:rPr lang="en-GB" dirty="0" smtClean="0"/>
              <a:t>Keep records of abusive messaging.</a:t>
            </a:r>
          </a:p>
          <a:p>
            <a:r>
              <a:rPr lang="en-GB" dirty="0" smtClean="0"/>
              <a:t>Report abusive or inappropriate behaviour to the website and if serious, to the police.</a:t>
            </a:r>
            <a:endParaRPr lang="en-GB" dirty="0"/>
          </a:p>
          <a:p>
            <a:r>
              <a:rPr lang="en-GB" dirty="0"/>
              <a:t>If you come across illegal content, such as images of child abuse, you can report this to the Internet Watch Foundation at </a:t>
            </a:r>
            <a:r>
              <a:rPr lang="en-GB" dirty="0" smtClean="0">
                <a:hlinkClick r:id="rId3"/>
              </a:rPr>
              <a:t>www.iwf.org.uk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9" y="924027"/>
            <a:ext cx="1719037" cy="1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Websites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37448" y="2677956"/>
            <a:ext cx="9601196" cy="3318936"/>
          </a:xfrm>
        </p:spPr>
        <p:txBody>
          <a:bodyPr/>
          <a:lstStyle/>
          <a:p>
            <a:r>
              <a:rPr lang="en-GB" dirty="0" smtClean="0">
                <a:hlinkClick r:id="rId3"/>
              </a:rPr>
              <a:t>www.saferinternet.org.uk/advice-and-resources/a-parents-guide/internet-enabled-devices</a:t>
            </a:r>
            <a:r>
              <a:rPr lang="en-GB" dirty="0" smtClean="0"/>
              <a:t>  </a:t>
            </a:r>
            <a:endParaRPr lang="en-GB" dirty="0"/>
          </a:p>
          <a:p>
            <a:r>
              <a:rPr lang="en-GB" dirty="0" smtClean="0">
                <a:hlinkClick r:id="rId4"/>
              </a:rPr>
              <a:t>www.kidsmart.org.uk/beingsmart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>
                <a:hlinkClick r:id="rId5"/>
              </a:rPr>
              <a:t>www.childnet.com/resources/parental-controls</a:t>
            </a:r>
            <a:endParaRPr lang="en-GB" dirty="0" smtClean="0"/>
          </a:p>
          <a:p>
            <a:r>
              <a:rPr lang="en-GB" dirty="0">
                <a:hlinkClick r:id="rId6"/>
              </a:rPr>
              <a:t>https://www.thinkuknow.co.uk/parents/Primary</a:t>
            </a:r>
            <a:r>
              <a:rPr lang="en-GB" dirty="0" smtClean="0">
                <a:hlinkClick r:id="rId6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>
                <a:hlinkClick r:id="rId7"/>
              </a:rPr>
              <a:t>http://</a:t>
            </a:r>
            <a:r>
              <a:rPr lang="en-GB" dirty="0" smtClean="0">
                <a:hlinkClick r:id="rId7"/>
              </a:rPr>
              <a:t>www.netsmartz.org/Parents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4" y="837399"/>
            <a:ext cx="1719037" cy="1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0" y="750772"/>
            <a:ext cx="1719037" cy="1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the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Reflect on the potential risks of internet use for children.</a:t>
            </a:r>
          </a:p>
          <a:p>
            <a:r>
              <a:rPr lang="en-GB" sz="2800" dirty="0" smtClean="0"/>
              <a:t>Discuss the importance of communication with children about the time they are spending online.</a:t>
            </a:r>
          </a:p>
          <a:p>
            <a:r>
              <a:rPr lang="en-GB" sz="2800" dirty="0" smtClean="0"/>
              <a:t>Understand how to set up parental controls on home and mobile devices.</a:t>
            </a:r>
          </a:p>
          <a:p>
            <a:r>
              <a:rPr lang="en-GB" sz="2800" dirty="0" smtClean="0"/>
              <a:t>Know what to do if your child encounters problems online.</a:t>
            </a:r>
          </a:p>
          <a:p>
            <a:r>
              <a:rPr lang="en-GB" sz="2800" dirty="0" smtClean="0"/>
              <a:t>Q&amp;A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6" y="789272"/>
            <a:ext cx="1694337" cy="129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65926"/>
            <a:ext cx="9601196" cy="3318936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estimated weekly volume of internet use at home in 2013 increased with the age of the child: 6.5 hours for 3-4 year olds, 6.7 hours for 5-7 year olds, 9.2 hours for 8-11 year olds and 17.0 hours for 12-15 year </a:t>
            </a:r>
            <a:r>
              <a:rPr lang="en-GB" dirty="0" smtClean="0"/>
              <a:t>olds </a:t>
            </a:r>
            <a:r>
              <a:rPr lang="en-GB" dirty="0"/>
              <a:t>(Ofcom</a:t>
            </a:r>
            <a:r>
              <a:rPr lang="en-GB" dirty="0" smtClean="0"/>
              <a:t>)</a:t>
            </a:r>
          </a:p>
          <a:p>
            <a:r>
              <a:rPr lang="en-GB" dirty="0" smtClean="0"/>
              <a:t>34% of children aged 8-12 have a profile on sites that require users to be aged 13 or over e.g. Facebook (</a:t>
            </a:r>
            <a:r>
              <a:rPr lang="en-GB" dirty="0" err="1" smtClean="0"/>
              <a:t>Childnet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13% of UK 9-16 year olds say they have been bothered or upset by something online in the past year (Ofcom)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AutoShape 9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0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1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2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3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4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5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6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7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8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9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20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21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2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3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4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25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26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7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28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9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30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31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32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33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AutoShape 34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35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36" descr="http://www.slideshare.net/alexfinvle/know-it-all-parents-esafety-presentation"/>
          <p:cNvSpPr>
            <a:spLocks noChangeAspect="1" noChangeArrowheads="1"/>
          </p:cNvSpPr>
          <p:nvPr/>
        </p:nvSpPr>
        <p:spPr bwMode="auto">
          <a:xfrm>
            <a:off x="188259" y="1169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" name="Rectangle 37"/>
          <p:cNvSpPr>
            <a:spLocks noChangeArrowheads="1"/>
          </p:cNvSpPr>
          <p:nvPr/>
        </p:nvSpPr>
        <p:spPr bwMode="auto">
          <a:xfrm>
            <a:off x="188259" y="11698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2" y="689700"/>
            <a:ext cx="1857675" cy="141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Children Online</a:t>
            </a:r>
            <a:br>
              <a:rPr lang="en-GB" dirty="0" smtClean="0"/>
            </a:br>
            <a:r>
              <a:rPr lang="en-GB" sz="3000" dirty="0" smtClean="0"/>
              <a:t>Potential Risks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Cyber bullying</a:t>
            </a:r>
          </a:p>
          <a:p>
            <a:r>
              <a:rPr lang="en-GB" dirty="0" smtClean="0"/>
              <a:t>Grooming</a:t>
            </a:r>
          </a:p>
          <a:p>
            <a:r>
              <a:rPr lang="en-GB" dirty="0" smtClean="0"/>
              <a:t>Inappropriate websites</a:t>
            </a:r>
          </a:p>
          <a:p>
            <a:r>
              <a:rPr lang="en-GB" dirty="0" smtClean="0"/>
              <a:t>Losing control over pictures and </a:t>
            </a:r>
            <a:r>
              <a:rPr lang="en-GB" dirty="0"/>
              <a:t>video / Giving out too much information </a:t>
            </a:r>
            <a:r>
              <a:rPr lang="en-GB" dirty="0" smtClean="0"/>
              <a:t>online</a:t>
            </a:r>
          </a:p>
          <a:p>
            <a:r>
              <a:rPr lang="en-GB" dirty="0" smtClean="0"/>
              <a:t>Viruses, hacking and security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3" y="789273"/>
            <a:ext cx="1845436" cy="14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Risks of Gaming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 online games have communication features which allow their users to interact </a:t>
            </a:r>
            <a:r>
              <a:rPr lang="en-GB" dirty="0" smtClean="0"/>
              <a:t>anonymously</a:t>
            </a:r>
            <a:r>
              <a:rPr lang="en-GB" dirty="0"/>
              <a:t> </a:t>
            </a:r>
            <a:r>
              <a:rPr lang="en-GB" dirty="0" smtClean="0"/>
              <a:t>e.g. </a:t>
            </a:r>
            <a:r>
              <a:rPr lang="en-GB" dirty="0" err="1" smtClean="0"/>
              <a:t>Minecraft</a:t>
            </a:r>
            <a:r>
              <a:rPr lang="en-GB" dirty="0" smtClean="0"/>
              <a:t> (all devices) and World of Warcraft (PC)</a:t>
            </a:r>
            <a:endParaRPr lang="en-GB" i="1" dirty="0" smtClean="0"/>
          </a:p>
          <a:p>
            <a:r>
              <a:rPr lang="en-GB" dirty="0" smtClean="0"/>
              <a:t>Cyberbullies </a:t>
            </a:r>
            <a:r>
              <a:rPr lang="en-GB" dirty="0"/>
              <a:t>may harass fellow gamers and online scam artists may promise virtual goods in an effort to get credit card </a:t>
            </a:r>
            <a:r>
              <a:rPr lang="en-GB" dirty="0" smtClean="0"/>
              <a:t>information e.g. World of Warcraft</a:t>
            </a:r>
            <a:endParaRPr lang="en-GB" dirty="0"/>
          </a:p>
          <a:p>
            <a:r>
              <a:rPr lang="en-GB" dirty="0"/>
              <a:t>Some game consoles allow </a:t>
            </a:r>
            <a:r>
              <a:rPr lang="en-GB" dirty="0" smtClean="0"/>
              <a:t>internet </a:t>
            </a:r>
            <a:r>
              <a:rPr lang="en-GB" dirty="0"/>
              <a:t>access as well, so it is important to be aware of their communication features.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34" y="818149"/>
            <a:ext cx="1719037" cy="1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356" y="976923"/>
            <a:ext cx="9601196" cy="1303867"/>
          </a:xfrm>
        </p:spPr>
        <p:txBody>
          <a:bodyPr/>
          <a:lstStyle/>
          <a:p>
            <a:r>
              <a:rPr lang="en-GB" dirty="0" smtClean="0"/>
              <a:t>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Keep the computer in a high-traffic area of your home.</a:t>
            </a:r>
          </a:p>
          <a:p>
            <a:r>
              <a:rPr lang="en-GB" dirty="0"/>
              <a:t>Establish limits for which online sites children may visit and for how long.</a:t>
            </a:r>
          </a:p>
          <a:p>
            <a:r>
              <a:rPr lang="en-GB" dirty="0"/>
              <a:t>Remember that Internet technology can be mobile, so make sure to monitor </a:t>
            </a:r>
            <a:r>
              <a:rPr lang="en-GB" dirty="0" smtClean="0"/>
              <a:t>mobile phones</a:t>
            </a:r>
            <a:r>
              <a:rPr lang="en-GB" dirty="0"/>
              <a:t>, gaming devices, and laptops.</a:t>
            </a:r>
          </a:p>
          <a:p>
            <a:r>
              <a:rPr lang="en-GB" dirty="0"/>
              <a:t>Surf the Internet with your children and let them show you what they like to do online.</a:t>
            </a:r>
          </a:p>
          <a:p>
            <a:r>
              <a:rPr lang="en-GB" dirty="0"/>
              <a:t>Know who is connecting with your children online and set rules for social networking, instant messaging, e-mailing, online gaming, and using webcams.</a:t>
            </a:r>
          </a:p>
          <a:p>
            <a:r>
              <a:rPr lang="en-GB" dirty="0" smtClean="0"/>
              <a:t>Check the browser search history on a regular basis.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56" y="616019"/>
            <a:ext cx="1719037" cy="1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Communication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74258"/>
            <a:ext cx="9601196" cy="3318936"/>
          </a:xfrm>
        </p:spPr>
        <p:txBody>
          <a:bodyPr>
            <a:normAutofit/>
          </a:bodyPr>
          <a:lstStyle/>
          <a:p>
            <a:r>
              <a:rPr lang="en-GB" dirty="0" smtClean="0"/>
              <a:t>Be </a:t>
            </a:r>
            <a:r>
              <a:rPr lang="en-GB" dirty="0"/>
              <a:t>a part of their online life; involve the whole family and show an interest. Find out what sites they visit and what they love about </a:t>
            </a:r>
            <a:r>
              <a:rPr lang="en-GB" dirty="0" smtClean="0"/>
              <a:t>them.</a:t>
            </a:r>
          </a:p>
          <a:p>
            <a:r>
              <a:rPr lang="en-GB" dirty="0" smtClean="0"/>
              <a:t>No </a:t>
            </a:r>
            <a:r>
              <a:rPr lang="en-GB" dirty="0"/>
              <a:t>filter or parental controls tool is 100% effective, and many of the risks that young people face online are because of their own and other’s behaviour. </a:t>
            </a:r>
            <a:endParaRPr lang="en-GB" dirty="0" smtClean="0"/>
          </a:p>
          <a:p>
            <a:r>
              <a:rPr lang="en-GB" dirty="0" smtClean="0"/>
              <a:t>Create a family agreement for internet use, such as on </a:t>
            </a:r>
            <a:r>
              <a:rPr lang="en-GB" dirty="0" smtClean="0">
                <a:hlinkClick r:id="rId3"/>
              </a:rPr>
              <a:t>http://www.childnet.com/resources/know-it-all-for-parents/kiafp-cd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7" y="683395"/>
            <a:ext cx="1719037" cy="1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14045"/>
          </a:xfrm>
        </p:spPr>
        <p:txBody>
          <a:bodyPr/>
          <a:lstStyle/>
          <a:p>
            <a:r>
              <a:rPr lang="en-GB" smtClean="0"/>
              <a:t>Creating a Family Agreement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66786" y="2444817"/>
            <a:ext cx="99236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Staying Safe Online:</a:t>
            </a:r>
            <a:br>
              <a:rPr lang="en-GB" sz="1600" b="1" dirty="0"/>
            </a:br>
            <a:r>
              <a:rPr lang="en-GB" sz="1600" b="1" dirty="0"/>
              <a:t>1</a:t>
            </a:r>
            <a:r>
              <a:rPr lang="en-GB" sz="1600" b="1" dirty="0" smtClean="0"/>
              <a:t>.</a:t>
            </a:r>
            <a:r>
              <a:rPr lang="en-GB" sz="1600" dirty="0" smtClean="0"/>
              <a:t> </a:t>
            </a:r>
            <a:r>
              <a:rPr lang="en-GB" sz="1600" dirty="0"/>
              <a:t>I will ALWAYS tell a parent or another adult immediately, if something is confusing or seems scary or threatening.</a:t>
            </a:r>
          </a:p>
          <a:p>
            <a:r>
              <a:rPr lang="en-GB" sz="1600" b="1" dirty="0"/>
              <a:t>2. </a:t>
            </a:r>
            <a:r>
              <a:rPr lang="en-GB" sz="1600" dirty="0"/>
              <a:t>I will NEVER give out my full name, real address, telephone number, school name or location, schedule, password, or other identifying information when I'm online. I will check with an adult for any exceptions.</a:t>
            </a:r>
          </a:p>
          <a:p>
            <a:r>
              <a:rPr lang="en-GB" sz="1600" b="1" dirty="0"/>
              <a:t>3. </a:t>
            </a:r>
            <a:r>
              <a:rPr lang="en-GB" sz="1600" dirty="0"/>
              <a:t>I will NEVER have a face-to-face meeting with someone I've met online. In rare cases, my parents may decide it's OK, but if I do decide to meet a </a:t>
            </a:r>
            <a:r>
              <a:rPr lang="en-GB" sz="1600" dirty="0" err="1"/>
              <a:t>cyberpal</a:t>
            </a:r>
            <a:r>
              <a:rPr lang="en-GB" sz="1600" dirty="0"/>
              <a:t>, I will make sure we meet in a public place and that a parent or guardian is with me.</a:t>
            </a:r>
          </a:p>
          <a:p>
            <a:r>
              <a:rPr lang="en-GB" sz="1600" b="1" dirty="0"/>
              <a:t>4.</a:t>
            </a:r>
            <a:r>
              <a:rPr lang="en-GB" sz="1600" dirty="0"/>
              <a:t> I will NEVER respond online to any messages that use bad words or words that are scary, threatening, or just feel weird. If I get that kind of message, I'll print it out and tell an adult immediately. The adult can then contact the online service or appropriate agency. If I'm uncomfortable in a live chat room, I will use the "ignore" button.</a:t>
            </a:r>
          </a:p>
          <a:p>
            <a:r>
              <a:rPr lang="en-GB" sz="1600" b="1" dirty="0"/>
              <a:t>5.</a:t>
            </a:r>
            <a:r>
              <a:rPr lang="en-GB" sz="1600" dirty="0"/>
              <a:t> I will NEVER go into a new online area that is going to cost additional money without first asking permission from my parent or teacher.</a:t>
            </a:r>
          </a:p>
          <a:p>
            <a:r>
              <a:rPr lang="en-GB" sz="1600" b="1" dirty="0"/>
              <a:t>6.</a:t>
            </a:r>
            <a:r>
              <a:rPr lang="en-GB" sz="1600" dirty="0"/>
              <a:t> I will NEVER send a picture over the Internet or via regular mail to anyone without my parent's permission.</a:t>
            </a:r>
          </a:p>
          <a:p>
            <a:r>
              <a:rPr lang="en-GB" sz="1600" b="1" dirty="0"/>
              <a:t>7. </a:t>
            </a:r>
            <a:r>
              <a:rPr lang="en-GB" sz="1600" dirty="0"/>
              <a:t>I will NOT give out a credit card number online without a parent present.</a:t>
            </a:r>
          </a:p>
          <a:p>
            <a:r>
              <a:rPr lang="en-GB" sz="1600" b="1" dirty="0"/>
              <a:t>Young Person_________________ Date______</a:t>
            </a:r>
            <a:endParaRPr lang="en-GB" sz="1600" dirty="0"/>
          </a:p>
          <a:p>
            <a:r>
              <a:rPr lang="en-GB" sz="1600" b="1" dirty="0"/>
              <a:t>Parent/Guardian_______________ Date______</a:t>
            </a:r>
            <a:endParaRPr lang="en-GB" sz="1600" dirty="0"/>
          </a:p>
          <a:p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3" y="827774"/>
            <a:ext cx="1719037" cy="1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Discussion Starters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4754" y="2543485"/>
            <a:ext cx="11008658" cy="3669056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What are your </a:t>
            </a:r>
            <a:r>
              <a:rPr lang="en-GB" sz="1800" dirty="0" smtClean="0"/>
              <a:t>favourite </a:t>
            </a:r>
            <a:r>
              <a:rPr lang="en-GB" sz="1800" dirty="0"/>
              <a:t>things to do online?</a:t>
            </a:r>
          </a:p>
          <a:p>
            <a:r>
              <a:rPr lang="en-GB" sz="1800" dirty="0"/>
              <a:t>What is personal information? Why should you keep it private?</a:t>
            </a:r>
          </a:p>
          <a:p>
            <a:r>
              <a:rPr lang="en-GB" sz="1800" dirty="0"/>
              <a:t>What could you do to be safer online?</a:t>
            </a:r>
          </a:p>
          <a:p>
            <a:r>
              <a:rPr lang="en-GB" sz="1800" dirty="0"/>
              <a:t>What would you do if anyone online asked to meet you face-to-face?</a:t>
            </a:r>
          </a:p>
          <a:p>
            <a:r>
              <a:rPr lang="en-GB" sz="1800" dirty="0"/>
              <a:t>Besides me, who do you feel that you can talk to if you are in a scary or uncomfortable situation</a:t>
            </a:r>
            <a:r>
              <a:rPr lang="en-GB" sz="1800" dirty="0" smtClean="0"/>
              <a:t>?</a:t>
            </a:r>
            <a:endParaRPr lang="en-US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GB" sz="1800" dirty="0" smtClean="0"/>
              <a:t>Do </a:t>
            </a:r>
            <a:r>
              <a:rPr lang="en-GB" sz="1800" dirty="0"/>
              <a:t>you use IM or chat rooms to talk to your friends and others?</a:t>
            </a:r>
          </a:p>
          <a:p>
            <a:r>
              <a:rPr lang="en-GB" sz="1800" dirty="0"/>
              <a:t>How many people do you have on your buddy/contact list(s) and who are they?</a:t>
            </a:r>
          </a:p>
          <a:p>
            <a:r>
              <a:rPr lang="en-GB" sz="1800" dirty="0"/>
              <a:t>Have you ever chatted with someone you did not know in real life? What kinds of things did you talk about?</a:t>
            </a:r>
          </a:p>
          <a:p>
            <a:r>
              <a:rPr lang="en-GB" sz="1800" dirty="0" smtClean="0"/>
              <a:t>Do </a:t>
            </a:r>
            <a:r>
              <a:rPr lang="en-GB" sz="1800" dirty="0"/>
              <a:t>you know how to block others in chat rooms and IM? Can you show me how to do this</a:t>
            </a:r>
            <a:r>
              <a:rPr lang="en-GB" sz="1800" dirty="0" smtClean="0"/>
              <a:t>?</a:t>
            </a:r>
          </a:p>
          <a:p>
            <a:pPr marL="0" indent="0" algn="ctr">
              <a:buNone/>
            </a:pPr>
            <a:r>
              <a:rPr lang="en-GB" sz="1800" b="1" dirty="0"/>
              <a:t>Go to </a:t>
            </a:r>
            <a:r>
              <a:rPr lang="en-GB" sz="1800" b="1" dirty="0">
                <a:hlinkClick r:id="rId3"/>
              </a:rPr>
              <a:t>http://www.netsmartz.org/InternetSafety</a:t>
            </a:r>
            <a:r>
              <a:rPr lang="en-GB" sz="1800" b="1" dirty="0"/>
              <a:t> for further examples.</a:t>
            </a:r>
          </a:p>
          <a:p>
            <a:endParaRPr lang="en-GB" sz="18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800" dirty="0">
              <a:latin typeface="Arial" panose="020B0604020202020204" pitchFamily="34" charset="0"/>
            </a:endParaRPr>
          </a:p>
          <a:p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0" y="808524"/>
            <a:ext cx="1719037" cy="1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2501</TotalTime>
  <Words>1157</Words>
  <Application>Microsoft Office PowerPoint</Application>
  <PresentationFormat>Widescreen</PresentationFormat>
  <Paragraphs>120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E-safety Parent Workshop</vt:lpstr>
      <vt:lpstr>Aims of the session</vt:lpstr>
      <vt:lpstr>Statistics</vt:lpstr>
      <vt:lpstr>Children Online Potential Risks</vt:lpstr>
      <vt:lpstr>Risks of Gaming</vt:lpstr>
      <vt:lpstr>Tips</vt:lpstr>
      <vt:lpstr>Communication </vt:lpstr>
      <vt:lpstr>Creating a Family Agreement</vt:lpstr>
      <vt:lpstr>Discussion Starters  </vt:lpstr>
      <vt:lpstr>  Parental Controls Internet Providers  </vt:lpstr>
      <vt:lpstr>Parental Controls Gaming Devices</vt:lpstr>
      <vt:lpstr>Parental Controls Smartphones</vt:lpstr>
      <vt:lpstr>Parental Controls Smartphones</vt:lpstr>
      <vt:lpstr>Parental Controls iPads</vt:lpstr>
      <vt:lpstr>What to do if your child sees inappropriate material online</vt:lpstr>
      <vt:lpstr>Useful Websites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E-Safety Parent Workshop</dc:title>
  <dc:creator>caroline nugent</dc:creator>
  <cp:lastModifiedBy>hjoseph.311</cp:lastModifiedBy>
  <cp:revision>42</cp:revision>
  <cp:lastPrinted>2014-03-20T14:38:44Z</cp:lastPrinted>
  <dcterms:created xsi:type="dcterms:W3CDTF">2014-03-16T17:18:22Z</dcterms:created>
  <dcterms:modified xsi:type="dcterms:W3CDTF">2015-10-12T12:40:58Z</dcterms:modified>
</cp:coreProperties>
</file>