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4"/>
  </p:sldMasterIdLst>
  <p:notesMasterIdLst>
    <p:notesMasterId r:id="rId7"/>
  </p:notesMasterIdLst>
  <p:handoutMasterIdLst>
    <p:handoutMasterId r:id="rId8"/>
  </p:handoutMasterIdLst>
  <p:sldIdLst>
    <p:sldId id="278" r:id="rId5"/>
    <p:sldId id="266" r:id="rId6"/>
  </p:sldIdLst>
  <p:sldSz cx="6858000" cy="9144000" type="screen4x3"/>
  <p:notesSz cx="6797675" cy="9926638"/>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1336"/>
    <a:srgbClr val="DCD7D2"/>
    <a:srgbClr val="8B7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showGuides="1">
      <p:cViewPr>
        <p:scale>
          <a:sx n="80" d="100"/>
          <a:sy n="80" d="100"/>
        </p:scale>
        <p:origin x="-3318" y="-312"/>
      </p:cViewPr>
      <p:guideLst>
        <p:guide orient="horz" pos="2880"/>
        <p:guide pos="2160"/>
      </p:guideLst>
    </p:cSldViewPr>
  </p:slideViewPr>
  <p:notesTextViewPr>
    <p:cViewPr>
      <p:scale>
        <a:sx n="1" d="1"/>
        <a:sy n="1" d="1"/>
      </p:scale>
      <p:origin x="0" y="0"/>
    </p:cViewPr>
  </p:notesTextViewPr>
  <p:notesViewPr>
    <p:cSldViewPr snapToGrid="0">
      <p:cViewPr varScale="1">
        <p:scale>
          <a:sx n="85" d="100"/>
          <a:sy n="85" d="100"/>
        </p:scale>
        <p:origin x="-3150"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45659" cy="4963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4"/>
            <a:ext cx="2945659" cy="496331"/>
          </a:xfrm>
          <a:prstGeom prst="rect">
            <a:avLst/>
          </a:prstGeom>
        </p:spPr>
        <p:txBody>
          <a:bodyPr vert="horz" lIns="91440" tIns="45720" rIns="91440" bIns="45720" rtlCol="0"/>
          <a:lstStyle>
            <a:lvl1pPr algn="r">
              <a:defRPr sz="1200"/>
            </a:lvl1pPr>
          </a:lstStyle>
          <a:p>
            <a:fld id="{F8855837-FE34-4C9F-8A36-C64EEE12EBBE}" type="datetimeFigureOut">
              <a:rPr lang="en-GB" smtClean="0"/>
              <a:t>18/12/2015</a:t>
            </a:fld>
            <a:endParaRPr lang="en-GB"/>
          </a:p>
        </p:txBody>
      </p:sp>
      <p:sp>
        <p:nvSpPr>
          <p:cNvPr id="4" name="Footer Placeholder 3"/>
          <p:cNvSpPr>
            <a:spLocks noGrp="1"/>
          </p:cNvSpPr>
          <p:nvPr>
            <p:ph type="ftr" sz="quarter" idx="2"/>
          </p:nvPr>
        </p:nvSpPr>
        <p:spPr>
          <a:xfrm>
            <a:off x="1" y="9428588"/>
            <a:ext cx="2945659"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8"/>
            <a:ext cx="2945659" cy="496331"/>
          </a:xfrm>
          <a:prstGeom prst="rect">
            <a:avLst/>
          </a:prstGeom>
        </p:spPr>
        <p:txBody>
          <a:bodyPr vert="horz" lIns="91440" tIns="45720" rIns="91440" bIns="45720" rtlCol="0" anchor="b"/>
          <a:lstStyle>
            <a:lvl1pPr algn="r">
              <a:defRPr sz="1200"/>
            </a:lvl1pPr>
          </a:lstStyle>
          <a:p>
            <a:fld id="{459F5756-C641-4B36-8A3E-D58326F0AFD8}" type="slidenum">
              <a:rPr lang="en-GB" smtClean="0"/>
              <a:t>‹#›</a:t>
            </a:fld>
            <a:endParaRPr lang="en-GB"/>
          </a:p>
        </p:txBody>
      </p:sp>
    </p:spTree>
    <p:extLst>
      <p:ext uri="{BB962C8B-B14F-4D97-AF65-F5344CB8AC3E}">
        <p14:creationId xmlns:p14="http://schemas.microsoft.com/office/powerpoint/2010/main" val="386137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4"/>
            <a:ext cx="2945659" cy="498055"/>
          </a:xfrm>
          <a:prstGeom prst="rect">
            <a:avLst/>
          </a:prstGeom>
        </p:spPr>
        <p:txBody>
          <a:bodyPr vert="horz" lIns="91440" tIns="45720" rIns="91440" bIns="45720" rtlCol="0"/>
          <a:lstStyle>
            <a:lvl1pPr algn="r">
              <a:defRPr sz="1200"/>
            </a:lvl1pPr>
          </a:lstStyle>
          <a:p>
            <a:fld id="{00E40618-C051-4672-B551-1591327FF309}" type="datetimeFigureOut">
              <a:rPr lang="en-GB" smtClean="0"/>
              <a:t>18/12/2015</a:t>
            </a:fld>
            <a:endParaRPr lang="en-GB"/>
          </a:p>
        </p:txBody>
      </p:sp>
      <p:sp>
        <p:nvSpPr>
          <p:cNvPr id="4" name="Slide Image Placeholder 3"/>
          <p:cNvSpPr>
            <a:spLocks noGrp="1" noRot="1" noChangeAspect="1"/>
          </p:cNvSpPr>
          <p:nvPr>
            <p:ph type="sldImg" idx="2"/>
          </p:nvPr>
        </p:nvSpPr>
        <p:spPr>
          <a:xfrm>
            <a:off x="2144713" y="1241425"/>
            <a:ext cx="2508250" cy="3348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23C744D5-815D-4A44-9D88-3D93FB21AE7C}" type="slidenum">
              <a:rPr lang="en-GB" smtClean="0"/>
              <a:t>‹#›</a:t>
            </a:fld>
            <a:endParaRPr lang="en-GB"/>
          </a:p>
        </p:txBody>
      </p:sp>
    </p:spTree>
    <p:extLst>
      <p:ext uri="{BB962C8B-B14F-4D97-AF65-F5344CB8AC3E}">
        <p14:creationId xmlns:p14="http://schemas.microsoft.com/office/powerpoint/2010/main" val="39113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18/12/2015</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10284704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18/12/2015</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178724190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18/12/2015</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1785737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dirty="0"/>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solidFill>
                  <a:schemeClr val="tx2"/>
                </a:solidFill>
              </a:defRPr>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cxnSp>
        <p:nvCxnSpPr>
          <p:cNvPr id="29" name="Straight Connector 28"/>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34"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5" name="Group 34"/>
          <p:cNvGrpSpPr/>
          <p:nvPr userDrawn="1"/>
        </p:nvGrpSpPr>
        <p:grpSpPr>
          <a:xfrm>
            <a:off x="5131260" y="334274"/>
            <a:ext cx="1383840" cy="301625"/>
            <a:chOff x="6841680" y="250705"/>
            <a:chExt cx="1845120" cy="226219"/>
          </a:xfrm>
          <a:solidFill>
            <a:srgbClr val="DCD7D2"/>
          </a:solidFill>
        </p:grpSpPr>
        <p:grpSp>
          <p:nvGrpSpPr>
            <p:cNvPr id="36" name="Group 35"/>
            <p:cNvGrpSpPr/>
            <p:nvPr userDrawn="1"/>
          </p:nvGrpSpPr>
          <p:grpSpPr>
            <a:xfrm>
              <a:off x="7636668" y="250705"/>
              <a:ext cx="1050132" cy="226219"/>
              <a:chOff x="5619750" y="251047"/>
              <a:chExt cx="1050132" cy="226219"/>
            </a:xfrm>
            <a:grpFill/>
          </p:grpSpPr>
          <p:sp>
            <p:nvSpPr>
              <p:cNvPr id="45" name="Rectangle 4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ight Triangle 45"/>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7" name="Parallelogram 36"/>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Parallelogram 37"/>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Parallelogram 38"/>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Parallelogram 39"/>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Parallelogram 40"/>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Parallelogram 41"/>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Parallelogram 42"/>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Parallelogram 43"/>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10634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Generic">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F1336"/>
                </a:solidFill>
                <a:effectLst/>
                <a:uLnTx/>
                <a:uFillTx/>
                <a:latin typeface="+mj-lt"/>
              </a:rPr>
              <a:t>Creating Real Value.</a:t>
            </a:r>
            <a:endParaRPr kumimoji="0" lang="en-GB" sz="1400" b="0" i="0" u="none" strike="noStrike" kern="1200" cap="none" spc="0" normalizeH="0" baseline="0" noProof="0" dirty="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dirty="0" smtClean="0">
                <a:solidFill>
                  <a:schemeClr val="bg1"/>
                </a:solidFill>
              </a:rPr>
              <a:t>Date</a:t>
            </a:r>
            <a:r>
              <a:rPr lang="en-US" sz="1000" b="1" baseline="0" dirty="0" smtClean="0">
                <a:solidFill>
                  <a:schemeClr val="bg1"/>
                </a:solidFill>
              </a:rPr>
              <a:t> goes here</a:t>
            </a:r>
            <a:endParaRPr lang="en-US" sz="1000" b="1" dirty="0" smtClean="0">
              <a:solidFill>
                <a:schemeClr val="bg1"/>
              </a:solidFill>
            </a:endParaRPr>
          </a:p>
          <a:p>
            <a:pPr>
              <a:lnSpc>
                <a:spcPts val="1200"/>
              </a:lnSpc>
              <a:spcBef>
                <a:spcPts val="0"/>
              </a:spcBef>
            </a:pPr>
            <a:r>
              <a:rPr lang="en-US" sz="1000" dirty="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dirty="0" smtClean="0">
                <a:solidFill>
                  <a:schemeClr val="bg1"/>
                </a:solidFill>
              </a:rPr>
              <a:t>Private &amp; confidential</a:t>
            </a:r>
          </a:p>
          <a:p>
            <a:pPr>
              <a:lnSpc>
                <a:spcPts val="700"/>
              </a:lnSpc>
              <a:spcBef>
                <a:spcPts val="0"/>
              </a:spcBef>
              <a:spcAft>
                <a:spcPts val="300"/>
              </a:spcAft>
            </a:pPr>
            <a:r>
              <a:rPr lang="en-US" sz="600" dirty="0" smtClean="0">
                <a:solidFill>
                  <a:schemeClr val="bg1"/>
                </a:solidFill>
              </a:rPr>
              <a:t>This document is issued by InfraRed Capital Partners Limited („InfraRed‟) and prepared by InfraRed NF Advisers Limited („INFIA‟). InfraRed is </a:t>
            </a:r>
            <a:r>
              <a:rPr lang="en-US" sz="600" dirty="0" err="1" smtClean="0">
                <a:solidFill>
                  <a:schemeClr val="bg1"/>
                </a:solidFill>
              </a:rPr>
              <a:t>authorised</a:t>
            </a:r>
            <a:r>
              <a:rPr lang="en-US" sz="600" dirty="0" smtClean="0">
                <a:solidFill>
                  <a:schemeClr val="bg1"/>
                </a:solidFill>
              </a:rPr>
              <a:t>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dirty="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3" name="Rectangle 12"/>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938234"/>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guide id="3" pos="3408" userDrawn="1">
          <p15:clr>
            <a:srgbClr val="FBAE40"/>
          </p15:clr>
        </p15:guide>
        <p15:guide id="4" orient="horz" pos="1756" userDrawn="1">
          <p15:clr>
            <a:srgbClr val="FBAE40"/>
          </p15:clr>
        </p15:guide>
        <p15:guide id="5" orient="horz" pos="4056" userDrawn="1">
          <p15:clr>
            <a:srgbClr val="FBAE40"/>
          </p15:clr>
        </p15:guide>
        <p15:guide id="6" pos="5401" userDrawn="1">
          <p15:clr>
            <a:srgbClr val="FBAE40"/>
          </p15:clr>
        </p15:guide>
        <p15:guide id="7" pos="4099" userDrawn="1">
          <p15:clr>
            <a:srgbClr val="FBAE40"/>
          </p15:clr>
        </p15:guide>
        <p15:guide id="8" pos="215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Generic 2">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l="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2" name="Rectangle 11"/>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286896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Secondary Infrastructur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0" name="Rectangle 9"/>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553670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Development Infrastructur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1" name="Rectangle 10"/>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58980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Environmental  Infrastructure">
    <p:spTree>
      <p:nvGrpSpPr>
        <p:cNvPr id="1" name=""/>
        <p:cNvGrpSpPr/>
        <p:nvPr/>
      </p:nvGrpSpPr>
      <p:grpSpPr>
        <a:xfrm>
          <a:off x="0" y="0"/>
          <a:ext cx="0" cy="0"/>
          <a:chOff x="0" y="0"/>
          <a:chExt cx="0" cy="0"/>
        </a:xfrm>
      </p:grpSpPr>
      <p:sp>
        <p:nvSpPr>
          <p:cNvPr id="9" name="Picture Holder"/>
          <p:cNvSpPr/>
          <p:nvPr userDrawn="1"/>
        </p:nvSpPr>
        <p:spPr>
          <a:xfrm>
            <a:off x="361" y="3719227"/>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r="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2" name="Rectangle 11"/>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57069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Euro Real Estat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1" name="Rectangle 10"/>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83587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51063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18/12/2015</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709730448"/>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424081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574613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DC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96301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5">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89154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6">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897027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7">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3975863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8">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467610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8" name="Slide Number Placeholder 7"/>
          <p:cNvSpPr>
            <a:spLocks noGrp="1"/>
          </p:cNvSpPr>
          <p:nvPr>
            <p:ph type="sldNum" sz="quarter" idx="11"/>
          </p:nvPr>
        </p:nvSpPr>
        <p:spPr/>
        <p:txBody>
          <a:bodyPr/>
          <a:lstStyle/>
          <a:p>
            <a:fld id="{FF7F0004-439E-4C06-9D12-964A26B10E33}" type="slidenum">
              <a:rPr lang="en-GB" smtClean="0"/>
              <a:pPr/>
              <a:t>‹#›</a:t>
            </a:fld>
            <a:endParaRPr lang="en-GB"/>
          </a:p>
        </p:txBody>
      </p:sp>
      <p:cxnSp>
        <p:nvCxnSpPr>
          <p:cNvPr id="9" name="Straight Connector 8"/>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4"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5" name="Group 14"/>
          <p:cNvGrpSpPr/>
          <p:nvPr userDrawn="1"/>
        </p:nvGrpSpPr>
        <p:grpSpPr>
          <a:xfrm>
            <a:off x="5131260" y="334274"/>
            <a:ext cx="1383840" cy="301625"/>
            <a:chOff x="6841680" y="250705"/>
            <a:chExt cx="1845120" cy="226219"/>
          </a:xfrm>
          <a:solidFill>
            <a:srgbClr val="DCD7D2"/>
          </a:solidFill>
        </p:grpSpPr>
        <p:grpSp>
          <p:nvGrpSpPr>
            <p:cNvPr id="16" name="Group 15"/>
            <p:cNvGrpSpPr/>
            <p:nvPr userDrawn="1"/>
          </p:nvGrpSpPr>
          <p:grpSpPr>
            <a:xfrm>
              <a:off x="7636668" y="250705"/>
              <a:ext cx="1050132" cy="226219"/>
              <a:chOff x="5619750" y="251047"/>
              <a:chExt cx="1050132" cy="226219"/>
            </a:xfrm>
            <a:grpFill/>
          </p:grpSpPr>
          <p:sp>
            <p:nvSpPr>
              <p:cNvPr id="25" name="Rectangle 2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Triangle 25"/>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Parallelogram 16"/>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arallelogram 17"/>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arallelogram 18"/>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arallelogram 19"/>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arallelogram 20"/>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566380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333938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486836"/>
            <a:ext cx="61722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42900" y="2241551"/>
            <a:ext cx="2901255"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599557" y="2241551"/>
            <a:ext cx="2915543"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599557"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13"/>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5" name="Slide Number Placeholder 14"/>
          <p:cNvSpPr>
            <a:spLocks noGrp="1"/>
          </p:cNvSpPr>
          <p:nvPr>
            <p:ph type="sldNum" sz="quarter" idx="11"/>
          </p:nvPr>
        </p:nvSpPr>
        <p:spPr/>
        <p:txBody>
          <a:bodyPr/>
          <a:lstStyle/>
          <a:p>
            <a:fld id="{FF7F0004-439E-4C06-9D12-964A26B10E33}" type="slidenum">
              <a:rPr lang="en-GB" smtClean="0"/>
              <a:pPr/>
              <a:t>‹#›</a:t>
            </a:fld>
            <a:endParaRPr lang="en-GB"/>
          </a:p>
        </p:txBody>
      </p:sp>
      <p:cxnSp>
        <p:nvCxnSpPr>
          <p:cNvPr id="16" name="Straight Connector 15"/>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2"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3" name="Group 22"/>
          <p:cNvGrpSpPr/>
          <p:nvPr userDrawn="1"/>
        </p:nvGrpSpPr>
        <p:grpSpPr>
          <a:xfrm>
            <a:off x="5131260" y="334274"/>
            <a:ext cx="1383840" cy="301625"/>
            <a:chOff x="6841680" y="250705"/>
            <a:chExt cx="1845120" cy="226219"/>
          </a:xfrm>
          <a:solidFill>
            <a:srgbClr val="DCD7D2"/>
          </a:solidFill>
        </p:grpSpPr>
        <p:grpSp>
          <p:nvGrpSpPr>
            <p:cNvPr id="24" name="Group 23"/>
            <p:cNvGrpSpPr/>
            <p:nvPr userDrawn="1"/>
          </p:nvGrpSpPr>
          <p:grpSpPr>
            <a:xfrm>
              <a:off x="7636668" y="250705"/>
              <a:ext cx="1050132" cy="226219"/>
              <a:chOff x="5619750" y="251047"/>
              <a:chExt cx="1050132" cy="226219"/>
            </a:xfrm>
            <a:grpFill/>
          </p:grpSpPr>
          <p:sp>
            <p:nvSpPr>
              <p:cNvPr id="33" name="Rectangle 32"/>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Parallelogram 24"/>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arallelogram 30"/>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arallelogram 31"/>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379287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0C361B-2969-491B-8D25-4ED81A4F09A1}" type="datetimeFigureOut">
              <a:rPr lang="en-GB" smtClean="0"/>
              <a:t>18/12/2015</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1300503448"/>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Footer Placeholder 9"/>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1" name="Slide Number Placeholder 10"/>
          <p:cNvSpPr>
            <a:spLocks noGrp="1"/>
          </p:cNvSpPr>
          <p:nvPr>
            <p:ph type="sldNum" sz="quarter" idx="11"/>
          </p:nvPr>
        </p:nvSpPr>
        <p:spPr/>
        <p:txBody>
          <a:bodyPr/>
          <a:lstStyle/>
          <a:p>
            <a:fld id="{FF7F0004-439E-4C06-9D12-964A26B10E33}" type="slidenum">
              <a:rPr lang="en-GB" smtClean="0"/>
              <a:pPr/>
              <a:t>‹#›</a:t>
            </a:fld>
            <a:endParaRPr lang="en-GB"/>
          </a:p>
        </p:txBody>
      </p:sp>
      <p:cxnSp>
        <p:nvCxnSpPr>
          <p:cNvPr id="12" name="Straight Connector 11"/>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8"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9" name="Group 18"/>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29" name="Rectangle 28"/>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Triangle 29"/>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1551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0" name="Slide Number Placeholder 9"/>
          <p:cNvSpPr>
            <a:spLocks noGrp="1"/>
          </p:cNvSpPr>
          <p:nvPr>
            <p:ph type="sldNum" sz="quarter" idx="11"/>
          </p:nvPr>
        </p:nvSpPr>
        <p:spPr/>
        <p:txBody>
          <a:bodyPr/>
          <a:lstStyle/>
          <a:p>
            <a:fld id="{FF7F0004-439E-4C06-9D12-964A26B10E33}" type="slidenum">
              <a:rPr lang="en-GB" smtClean="0"/>
              <a:pPr/>
              <a:t>‹#›</a:t>
            </a:fld>
            <a:endParaRPr lang="en-GB"/>
          </a:p>
        </p:txBody>
      </p:sp>
      <p:cxnSp>
        <p:nvCxnSpPr>
          <p:cNvPr id="11" name="Straight Connector 10"/>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7"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8" name="Group 17"/>
          <p:cNvGrpSpPr/>
          <p:nvPr userDrawn="1"/>
        </p:nvGrpSpPr>
        <p:grpSpPr>
          <a:xfrm>
            <a:off x="5131260" y="334274"/>
            <a:ext cx="1383840" cy="301625"/>
            <a:chOff x="6841680" y="250705"/>
            <a:chExt cx="1845120" cy="226219"/>
          </a:xfrm>
          <a:solidFill>
            <a:srgbClr val="DCD7D2"/>
          </a:solidFill>
        </p:grpSpPr>
        <p:grpSp>
          <p:nvGrpSpPr>
            <p:cNvPr id="19" name="Group 18"/>
            <p:cNvGrpSpPr/>
            <p:nvPr userDrawn="1"/>
          </p:nvGrpSpPr>
          <p:grpSpPr>
            <a:xfrm>
              <a:off x="7636668" y="250705"/>
              <a:ext cx="1050132" cy="226219"/>
              <a:chOff x="5619750" y="251047"/>
              <a:chExt cx="1050132" cy="226219"/>
            </a:xfrm>
            <a:grpFill/>
          </p:grpSpPr>
          <p:sp>
            <p:nvSpPr>
              <p:cNvPr id="28" name="Rectangle 27"/>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Parallelogram 19"/>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arallelogram 20"/>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639678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556639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486671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p>
            <a:fld id="{FF7F0004-439E-4C06-9D12-964A26B10E33}" type="slidenum">
              <a:rPr lang="en-GB" smtClean="0"/>
              <a:pPr/>
              <a:t>‹#›</a:t>
            </a:fld>
            <a:endParaRPr lang="en-GB"/>
          </a:p>
        </p:txBody>
      </p:sp>
      <p:cxnSp>
        <p:nvCxnSpPr>
          <p:cNvPr id="13" name="Straight Connector 12"/>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9"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0" name="Group 19"/>
          <p:cNvGrpSpPr/>
          <p:nvPr userDrawn="1"/>
        </p:nvGrpSpPr>
        <p:grpSpPr>
          <a:xfrm>
            <a:off x="5131260" y="334274"/>
            <a:ext cx="1383840" cy="301625"/>
            <a:chOff x="6841680" y="250705"/>
            <a:chExt cx="1845120" cy="226219"/>
          </a:xfrm>
          <a:solidFill>
            <a:srgbClr val="DCD7D2"/>
          </a:solidFill>
        </p:grpSpPr>
        <p:grpSp>
          <p:nvGrpSpPr>
            <p:cNvPr id="21" name="Group 20"/>
            <p:cNvGrpSpPr/>
            <p:nvPr userDrawn="1"/>
          </p:nvGrpSpPr>
          <p:grpSpPr>
            <a:xfrm>
              <a:off x="7636668" y="250705"/>
              <a:ext cx="1050132" cy="226219"/>
              <a:chOff x="5619750" y="251047"/>
              <a:chExt cx="1050132" cy="226219"/>
            </a:xfrm>
            <a:grpFill/>
          </p:grpSpPr>
          <p:sp>
            <p:nvSpPr>
              <p:cNvPr id="30" name="Rectangle 29"/>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Triangle 30"/>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Parallelogram 21"/>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516641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p>
            <a:fld id="{FF7F0004-439E-4C06-9D12-964A26B10E33}" type="slidenum">
              <a:rPr lang="en-GB" smtClean="0"/>
              <a:pPr/>
              <a:t>‹#›</a:t>
            </a:fld>
            <a:endParaRPr lang="en-GB"/>
          </a:p>
        </p:txBody>
      </p:sp>
      <p:cxnSp>
        <p:nvCxnSpPr>
          <p:cNvPr id="13" name="Straight Connector 12"/>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5131260" y="334274"/>
            <a:ext cx="1383840" cy="301625"/>
            <a:chOff x="6841680" y="250705"/>
            <a:chExt cx="1845120" cy="226219"/>
          </a:xfrm>
          <a:solidFill>
            <a:srgbClr val="DCD7D2"/>
          </a:solidFill>
        </p:grpSpPr>
        <p:grpSp>
          <p:nvGrpSpPr>
            <p:cNvPr id="21" name="Group 20"/>
            <p:cNvGrpSpPr/>
            <p:nvPr userDrawn="1"/>
          </p:nvGrpSpPr>
          <p:grpSpPr>
            <a:xfrm>
              <a:off x="7636668" y="250705"/>
              <a:ext cx="1050132" cy="226219"/>
              <a:chOff x="5619750" y="251047"/>
              <a:chExt cx="1050132" cy="226219"/>
            </a:xfrm>
            <a:grpFill/>
          </p:grpSpPr>
          <p:sp>
            <p:nvSpPr>
              <p:cNvPr id="30" name="Rectangle 29"/>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Triangle 30"/>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Parallelogram 21"/>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92603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0C361B-2969-491B-8D25-4ED81A4F09A1}" type="datetimeFigureOut">
              <a:rPr lang="en-GB" smtClean="0"/>
              <a:t>18/12/2015</a:t>
            </a:fld>
            <a:endParaRPr lang="en-GB" dirty="0"/>
          </a:p>
        </p:txBody>
      </p:sp>
      <p:sp>
        <p:nvSpPr>
          <p:cNvPr id="6" name="Footer Placeholder 5"/>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329262890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0C361B-2969-491B-8D25-4ED81A4F09A1}" type="datetimeFigureOut">
              <a:rPr lang="en-GB" smtClean="0"/>
              <a:t>18/12/2015</a:t>
            </a:fld>
            <a:endParaRPr lang="en-GB" dirty="0"/>
          </a:p>
        </p:txBody>
      </p:sp>
      <p:sp>
        <p:nvSpPr>
          <p:cNvPr id="8" name="Footer Placeholder 7"/>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9" name="Slide Number Placeholder 8"/>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320926298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0C361B-2969-491B-8D25-4ED81A4F09A1}" type="datetimeFigureOut">
              <a:rPr lang="en-GB" smtClean="0"/>
              <a:t>18/12/2015</a:t>
            </a:fld>
            <a:endParaRPr lang="en-GB" dirty="0"/>
          </a:p>
        </p:txBody>
      </p:sp>
      <p:sp>
        <p:nvSpPr>
          <p:cNvPr id="4" name="Footer Placeholder 3"/>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5" name="Slide Number Placeholder 4"/>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90613639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C361B-2969-491B-8D25-4ED81A4F09A1}" type="datetimeFigureOut">
              <a:rPr lang="en-GB" smtClean="0"/>
              <a:t>18/12/2015</a:t>
            </a:fld>
            <a:endParaRPr lang="en-GB" dirty="0"/>
          </a:p>
        </p:txBody>
      </p:sp>
      <p:sp>
        <p:nvSpPr>
          <p:cNvPr id="3" name="Footer Placeholder 2"/>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4" name="Slide Number Placeholder 3"/>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54468245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C361B-2969-491B-8D25-4ED81A4F09A1}" type="datetimeFigureOut">
              <a:rPr lang="en-GB" smtClean="0"/>
              <a:t>18/12/2015</a:t>
            </a:fld>
            <a:endParaRPr lang="en-GB" dirty="0"/>
          </a:p>
        </p:txBody>
      </p:sp>
      <p:sp>
        <p:nvSpPr>
          <p:cNvPr id="6" name="Footer Placeholder 5"/>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00968403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C361B-2969-491B-8D25-4ED81A4F09A1}" type="datetimeFigureOut">
              <a:rPr lang="en-GB" smtClean="0"/>
              <a:t>18/12/2015</a:t>
            </a:fld>
            <a:endParaRPr lang="en-GB" dirty="0"/>
          </a:p>
        </p:txBody>
      </p:sp>
      <p:sp>
        <p:nvSpPr>
          <p:cNvPr id="6" name="Footer Placeholder 5"/>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87954063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90C361B-2969-491B-8D25-4ED81A4F09A1}" type="datetimeFigureOut">
              <a:rPr lang="en-GB" smtClean="0"/>
              <a:t>18/12/2015</a:t>
            </a:fld>
            <a:endParaRPr lang="en-GB"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0901742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661" r:id="rId13"/>
    <p:sldLayoutId id="2147483673" r:id="rId14"/>
    <p:sldLayoutId id="2147483675" r:id="rId15"/>
    <p:sldLayoutId id="2147483677" r:id="rId16"/>
    <p:sldLayoutId id="2147483679" r:id="rId17"/>
    <p:sldLayoutId id="2147483681" r:id="rId18"/>
    <p:sldLayoutId id="2147483662" r:id="rId19"/>
    <p:sldLayoutId id="2147483683" r:id="rId20"/>
    <p:sldLayoutId id="2147483684" r:id="rId21"/>
    <p:sldLayoutId id="2147483685" r:id="rId22"/>
    <p:sldLayoutId id="2147483686" r:id="rId23"/>
    <p:sldLayoutId id="2147483687" r:id="rId24"/>
    <p:sldLayoutId id="2147483688" r:id="rId25"/>
    <p:sldLayoutId id="2147483689" r:id="rId26"/>
    <p:sldLayoutId id="2147483663" r:id="rId27"/>
    <p:sldLayoutId id="2147483664" r:id="rId28"/>
    <p:sldLayoutId id="2147483665" r:id="rId29"/>
    <p:sldLayoutId id="2147483666" r:id="rId30"/>
    <p:sldLayoutId id="2147483667" r:id="rId31"/>
    <p:sldLayoutId id="2147483668" r:id="rId32"/>
    <p:sldLayoutId id="2147483669" r:id="rId33"/>
    <p:sldLayoutId id="2147483670" r:id="rId34"/>
    <p:sldLayoutId id="2147483671" r:id="rId3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61506" y="286145"/>
            <a:ext cx="3652353" cy="1615827"/>
          </a:xfrm>
          <a:prstGeom prst="rect">
            <a:avLst/>
          </a:prstGeom>
          <a:noFill/>
          <a:ln w="12700">
            <a:solidFill>
              <a:schemeClr val="tx1"/>
            </a:solidFill>
          </a:ln>
        </p:spPr>
        <p:txBody>
          <a:bodyPr wrap="square" rtlCol="0">
            <a:spAutoFit/>
          </a:bodyPr>
          <a:lstStyle/>
          <a:p>
            <a:pPr algn="just"/>
            <a:r>
              <a:rPr lang="en-GB" sz="1100" b="1" dirty="0">
                <a:latin typeface="Arial" panose="020B0604020202020204" pitchFamily="34" charset="0"/>
                <a:cs typeface="Arial" panose="020B0604020202020204" pitchFamily="34" charset="0"/>
              </a:rPr>
              <a:t>Dear </a:t>
            </a:r>
            <a:r>
              <a:rPr lang="en-GB" sz="1100" b="1" dirty="0" smtClean="0">
                <a:latin typeface="Arial" panose="020B0604020202020204" pitchFamily="34" charset="0"/>
                <a:cs typeface="Arial" panose="020B0604020202020204" pitchFamily="34" charset="0"/>
              </a:rPr>
              <a:t>Parent/Carer</a:t>
            </a:r>
            <a:endParaRPr lang="en-GB" sz="1100" b="1" dirty="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Welcome to the </a:t>
            </a:r>
            <a:r>
              <a:rPr lang="en-GB" sz="1100" dirty="0" smtClean="0">
                <a:latin typeface="Arial" panose="020B0604020202020204" pitchFamily="34" charset="0"/>
                <a:cs typeface="Arial" panose="020B0604020202020204" pitchFamily="34" charset="0"/>
              </a:rPr>
              <a:t>fourth newsletter </a:t>
            </a:r>
            <a:r>
              <a:rPr lang="en-GB" sz="1100" dirty="0">
                <a:latin typeface="Arial" panose="020B0604020202020204" pitchFamily="34" charset="0"/>
                <a:cs typeface="Arial" panose="020B0604020202020204" pitchFamily="34" charset="0"/>
              </a:rPr>
              <a:t>from the Governing Board of Parklands Junior School. </a:t>
            </a:r>
            <a:endParaRPr lang="en-GB" sz="1100" dirty="0" smtClean="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The purpose of this newsletter is to inform you of the work being undertaken by the School’s Governing Board and its contribution to improving the outcomes for our children. </a:t>
            </a:r>
            <a:endParaRPr lang="en-GB" sz="1100" dirty="0">
              <a:latin typeface="Arial" panose="020B0604020202020204" pitchFamily="34" charset="0"/>
              <a:cs typeface="Arial" panose="020B0604020202020204" pitchFamily="34" charset="0"/>
            </a:endParaRPr>
          </a:p>
        </p:txBody>
      </p:sp>
      <p:sp>
        <p:nvSpPr>
          <p:cNvPr id="7" name="Rectangle 6"/>
          <p:cNvSpPr/>
          <p:nvPr/>
        </p:nvSpPr>
        <p:spPr>
          <a:xfrm>
            <a:off x="349631" y="2069673"/>
            <a:ext cx="6217423" cy="6524863"/>
          </a:xfrm>
          <a:prstGeom prst="rect">
            <a:avLst/>
          </a:prstGeom>
          <a:ln w="12700">
            <a:solidFill>
              <a:schemeClr val="tx1"/>
            </a:solidFill>
          </a:ln>
        </p:spPr>
        <p:txBody>
          <a:bodyPr wrap="square">
            <a:spAutoFit/>
          </a:bodyPr>
          <a:lstStyle/>
          <a:p>
            <a:pPr algn="just"/>
            <a:r>
              <a:rPr lang="en-GB" sz="1100" b="1" dirty="0">
                <a:latin typeface="Arial" panose="020B0604020202020204" pitchFamily="34" charset="0"/>
                <a:cs typeface="Arial" panose="020B0604020202020204" pitchFamily="34" charset="0"/>
              </a:rPr>
              <a:t>Chair’s Message</a:t>
            </a:r>
          </a:p>
          <a:p>
            <a:pPr algn="just"/>
            <a:endParaRPr lang="en-GB" sz="1100" dirty="0" smtClean="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The membership of the Governing Board has changed considerably since the October 2014 Ofsted Inspection. It is now adequately skilled to undertake its primary functions, which are set out over page.</a:t>
            </a:r>
          </a:p>
          <a:p>
            <a:pPr algn="just"/>
            <a:endParaRPr lang="en-GB" sz="1100" dirty="0" smtClean="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During the last academic year, Governors supported senior leaders in making some difficult decisions to </a:t>
            </a:r>
            <a:r>
              <a:rPr lang="en-GB" sz="1100" dirty="0" smtClean="0">
                <a:latin typeface="Arial" panose="020B0604020202020204" pitchFamily="34" charset="0"/>
                <a:cs typeface="Arial" panose="020B0604020202020204" pitchFamily="34" charset="0"/>
              </a:rPr>
              <a:t>create </a:t>
            </a:r>
            <a:r>
              <a:rPr lang="en-GB" sz="1100" dirty="0" smtClean="0">
                <a:latin typeface="Arial" panose="020B0604020202020204" pitchFamily="34" charset="0"/>
                <a:cs typeface="Arial" panose="020B0604020202020204" pitchFamily="34" charset="0"/>
              </a:rPr>
              <a:t>a high expectation environment throughout the School. This resulted </a:t>
            </a:r>
            <a:r>
              <a:rPr lang="en-GB" sz="1100" dirty="0" smtClean="0">
                <a:latin typeface="Arial" panose="020B0604020202020204" pitchFamily="34" charset="0"/>
                <a:cs typeface="Arial" panose="020B0604020202020204" pitchFamily="34" charset="0"/>
              </a:rPr>
              <a:t>in </a:t>
            </a:r>
            <a:r>
              <a:rPr lang="en-GB" sz="1100" dirty="0" smtClean="0">
                <a:latin typeface="Arial" panose="020B0604020202020204" pitchFamily="34" charset="0"/>
                <a:cs typeface="Arial" panose="020B0604020202020204" pitchFamily="34" charset="0"/>
              </a:rPr>
              <a:t>School climbing from </a:t>
            </a:r>
            <a:r>
              <a:rPr lang="en-GB" sz="1100" dirty="0" smtClean="0">
                <a:latin typeface="Arial" panose="020B0604020202020204" pitchFamily="34" charset="0"/>
                <a:cs typeface="Arial" panose="020B0604020202020204" pitchFamily="34" charset="0"/>
              </a:rPr>
              <a:t>31 </a:t>
            </a:r>
            <a:r>
              <a:rPr lang="en-GB" sz="1100" dirty="0" smtClean="0">
                <a:latin typeface="Arial" panose="020B0604020202020204" pitchFamily="34" charset="0"/>
                <a:cs typeface="Arial" panose="020B0604020202020204" pitchFamily="34" charset="0"/>
              </a:rPr>
              <a:t>to </a:t>
            </a:r>
            <a:r>
              <a:rPr lang="en-GB" sz="1100" dirty="0" smtClean="0">
                <a:latin typeface="Arial" panose="020B0604020202020204" pitchFamily="34" charset="0"/>
                <a:cs typeface="Arial" panose="020B0604020202020204" pitchFamily="34" charset="0"/>
              </a:rPr>
              <a:t>16 </a:t>
            </a:r>
            <a:r>
              <a:rPr lang="en-GB" sz="1100" dirty="0" smtClean="0">
                <a:latin typeface="Arial" panose="020B0604020202020204" pitchFamily="34" charset="0"/>
                <a:cs typeface="Arial" panose="020B0604020202020204" pitchFamily="34" charset="0"/>
              </a:rPr>
              <a:t>in Havering’s league table, driven by a significant improvement in the Year 6 SAT results.</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Governors are well aware that School life is not all about the outcomes for Year 6 and the Board closely scrutinises the progress being made by all children in all year groups, as well as taking a keen interest in the quality of teaching and marking.</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More remains to be achieved and in </a:t>
            </a:r>
            <a:r>
              <a:rPr lang="en-GB" sz="1100" dirty="0">
                <a:latin typeface="Arial" panose="020B0604020202020204" pitchFamily="34" charset="0"/>
                <a:cs typeface="Arial" panose="020B0604020202020204" pitchFamily="34" charset="0"/>
              </a:rPr>
              <a:t>the spirt of </a:t>
            </a:r>
            <a:r>
              <a:rPr lang="en-GB" sz="1100" dirty="0" smtClean="0">
                <a:latin typeface="Arial" panose="020B0604020202020204" pitchFamily="34" charset="0"/>
                <a:cs typeface="Arial" panose="020B0604020202020204" pitchFamily="34" charset="0"/>
              </a:rPr>
              <a:t>continuous improvement</a:t>
            </a:r>
            <a:r>
              <a:rPr lang="en-GB" sz="1100" dirty="0">
                <a:latin typeface="Arial" panose="020B0604020202020204" pitchFamily="34" charset="0"/>
                <a:cs typeface="Arial" panose="020B0604020202020204" pitchFamily="34" charset="0"/>
              </a:rPr>
              <a:t>, the Board and SLT held </a:t>
            </a:r>
            <a:r>
              <a:rPr lang="en-GB" sz="1100" dirty="0" smtClean="0">
                <a:latin typeface="Arial" panose="020B0604020202020204" pitchFamily="34" charset="0"/>
                <a:cs typeface="Arial" panose="020B0604020202020204" pitchFamily="34" charset="0"/>
              </a:rPr>
              <a:t>a strategic </a:t>
            </a:r>
            <a:r>
              <a:rPr lang="en-GB" sz="1100" dirty="0">
                <a:latin typeface="Arial" panose="020B0604020202020204" pitchFamily="34" charset="0"/>
                <a:cs typeface="Arial" panose="020B0604020202020204" pitchFamily="34" charset="0"/>
              </a:rPr>
              <a:t>review </a:t>
            </a:r>
            <a:r>
              <a:rPr lang="en-GB" sz="1100" dirty="0" smtClean="0">
                <a:latin typeface="Arial" panose="020B0604020202020204" pitchFamily="34" charset="0"/>
                <a:cs typeface="Arial" panose="020B0604020202020204" pitchFamily="34" charset="0"/>
              </a:rPr>
              <a:t>in October, to ratify the School’s Development Plan for the Year and identify the Board’s focus and areas for improvement.  In this regard, Governors are now taking on greater responsibility for their own engagement with the School, which has started to see Governors visiting the School </a:t>
            </a:r>
            <a:r>
              <a:rPr lang="en-GB" sz="1100" dirty="0">
                <a:latin typeface="Arial" panose="020B0604020202020204" pitchFamily="34" charset="0"/>
                <a:cs typeface="Arial" panose="020B0604020202020204" pitchFamily="34" charset="0"/>
              </a:rPr>
              <a:t>more </a:t>
            </a:r>
            <a:r>
              <a:rPr lang="en-GB" sz="1100" dirty="0" smtClean="0">
                <a:latin typeface="Arial" panose="020B0604020202020204" pitchFamily="34" charset="0"/>
                <a:cs typeface="Arial" panose="020B0604020202020204" pitchFamily="34" charset="0"/>
              </a:rPr>
              <a:t>often and adopting a </a:t>
            </a:r>
            <a:r>
              <a:rPr lang="en-GB" sz="1100" dirty="0">
                <a:latin typeface="Arial" panose="020B0604020202020204" pitchFamily="34" charset="0"/>
                <a:cs typeface="Arial" panose="020B0604020202020204" pitchFamily="34" charset="0"/>
              </a:rPr>
              <a:t>more challenging orientated </a:t>
            </a:r>
            <a:r>
              <a:rPr lang="en-GB" sz="1100" dirty="0" smtClean="0">
                <a:latin typeface="Arial" panose="020B0604020202020204" pitchFamily="34" charset="0"/>
                <a:cs typeface="Arial" panose="020B0604020202020204" pitchFamily="34" charset="0"/>
              </a:rPr>
              <a:t>mind-set. </a:t>
            </a:r>
            <a:endParaRPr lang="en-GB" sz="1100" dirty="0" smtClean="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Along with formal Board and Committee meetings, visits help Governors verify what we are being told by the leadership team, principally through going into classrooms,  talking to children and teachers, reviewing books and spending time on key issues, such as assessment, safeguarding, Pupil Premium and SEND. </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A key area for development at the end of last year was improving the quality and impact of middle leaders within the School. Governors worked with the SLT to develop a sustainable budget that allowed for the recruitment of several experienced teachers in September. </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Since the start of this term, Year Group Leaders have been appointed to ensure consistency in planning and teaching across year groups. During visits to the School, Governors have been able to talk to a number of middle leaders to understand and challenge the contribution they are having on delivering the objectives of the School Development Plan. </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The Board has been impressed at the impact middle leaders have had on communication between year groups and in creating an environment that encourages the sharing of best practice amongst the teaching staff. This can only lead to better outcomes for our children.</a:t>
            </a:r>
            <a:endParaRPr lang="en-GB" sz="11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555" y="197368"/>
            <a:ext cx="2238499" cy="1704604"/>
          </a:xfrm>
          <a:prstGeom prst="rect">
            <a:avLst/>
          </a:prstGeom>
        </p:spPr>
      </p:pic>
    </p:spTree>
    <p:extLst>
      <p:ext uri="{BB962C8B-B14F-4D97-AF65-F5344CB8AC3E}">
        <p14:creationId xmlns:p14="http://schemas.microsoft.com/office/powerpoint/2010/main" val="4152551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361507" y="271567"/>
            <a:ext cx="6134295" cy="2631490"/>
          </a:xfrm>
          <a:prstGeom prst="rect">
            <a:avLst/>
          </a:prstGeom>
          <a:ln w="12700">
            <a:solidFill>
              <a:schemeClr val="tx1"/>
            </a:solidFill>
          </a:ln>
        </p:spPr>
        <p:txBody>
          <a:bodyPr wrap="square">
            <a:spAutoFit/>
          </a:bodyPr>
          <a:lstStyle/>
          <a:p>
            <a:pPr algn="just"/>
            <a:r>
              <a:rPr lang="en-GB" sz="1100" dirty="0" smtClean="0">
                <a:latin typeface="Arial" panose="020B0604020202020204" pitchFamily="34" charset="0"/>
                <a:cs typeface="Arial" panose="020B0604020202020204" pitchFamily="34" charset="0"/>
              </a:rPr>
              <a:t>The School has also undertaken a parent survey this term and the results show a significant improvement in the perception of the School by parents, when compared to those received at the time of the School’s Ofsted Inspection. Recognition that the hard work of the Board, senior leaders, teaching staff and our children, is improving not only the academic success of our pupils, but the impression of the School amongst our parents is very pleasing to see. I am sure this will continue as the values of the School become embedded behaviours. </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I will write to you again prior to the Easter break, with an update on the Board’s work post Christmas. Key topics will be assessing without levels and the results of an external review of Governance, something the Board has requested so that it can further improve its effectiveness.</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All that remains is for me to wish you a merry Christmas and all the best for 2016. </a:t>
            </a:r>
            <a:endParaRPr lang="en-GB" sz="1100" dirty="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b="1" dirty="0">
                <a:latin typeface="Arial" panose="020B0604020202020204" pitchFamily="34" charset="0"/>
                <a:cs typeface="Arial" panose="020B0604020202020204" pitchFamily="34" charset="0"/>
              </a:rPr>
              <a:t>Keith Butcher, Chair of Governors, Parklands Junior School.</a:t>
            </a:r>
          </a:p>
          <a:p>
            <a:pPr algn="just"/>
            <a:endParaRPr lang="en-GB" sz="1100" dirty="0">
              <a:latin typeface="Arial" panose="020B0604020202020204" pitchFamily="34" charset="0"/>
              <a:cs typeface="Arial" panose="020B0604020202020204" pitchFamily="34" charset="0"/>
            </a:endParaRPr>
          </a:p>
        </p:txBody>
      </p:sp>
      <p:sp>
        <p:nvSpPr>
          <p:cNvPr id="13" name="Rectangle 12"/>
          <p:cNvSpPr/>
          <p:nvPr/>
        </p:nvSpPr>
        <p:spPr>
          <a:xfrm>
            <a:off x="361507" y="3325306"/>
            <a:ext cx="6134295" cy="2123658"/>
          </a:xfrm>
          <a:prstGeom prst="rect">
            <a:avLst/>
          </a:prstGeom>
          <a:ln w="12700">
            <a:solidFill>
              <a:schemeClr val="tx1"/>
            </a:solidFill>
          </a:ln>
        </p:spPr>
        <p:txBody>
          <a:bodyPr wrap="square">
            <a:spAutoFit/>
          </a:bodyPr>
          <a:lstStyle/>
          <a:p>
            <a:pPr algn="just"/>
            <a:r>
              <a:rPr lang="en-GB" sz="1100" b="1" dirty="0" smtClean="0">
                <a:latin typeface="Arial" panose="020B0604020202020204" pitchFamily="34" charset="0"/>
                <a:cs typeface="Arial" panose="020B0604020202020204" pitchFamily="34" charset="0"/>
              </a:rPr>
              <a:t>The </a:t>
            </a:r>
            <a:r>
              <a:rPr lang="en-GB" sz="1100" b="1" dirty="0">
                <a:latin typeface="Arial" panose="020B0604020202020204" pitchFamily="34" charset="0"/>
                <a:cs typeface="Arial" panose="020B0604020202020204" pitchFamily="34" charset="0"/>
              </a:rPr>
              <a:t>role of the Governing Board is to:</a:t>
            </a:r>
          </a:p>
          <a:p>
            <a:pPr algn="just"/>
            <a:endParaRPr lang="en-GB" sz="11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Ensure that the vision, ethos and strategic direction of the School are clearly defined;</a:t>
            </a:r>
          </a:p>
          <a:p>
            <a:pPr marL="171450" lvl="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Ensure that the </a:t>
            </a:r>
            <a:r>
              <a:rPr lang="en-GB" sz="1100" dirty="0" smtClean="0">
                <a:latin typeface="Arial" panose="020B0604020202020204" pitchFamily="34" charset="0"/>
                <a:cs typeface="Arial" panose="020B0604020202020204" pitchFamily="34" charset="0"/>
              </a:rPr>
              <a:t>Head Teacher </a:t>
            </a:r>
            <a:r>
              <a:rPr lang="en-GB" sz="1100" dirty="0">
                <a:latin typeface="Arial" panose="020B0604020202020204" pitchFamily="34" charset="0"/>
                <a:cs typeface="Arial" panose="020B0604020202020204" pitchFamily="34" charset="0"/>
              </a:rPr>
              <a:t>performs his or her responsibilities for the educational performance of the School;</a:t>
            </a:r>
          </a:p>
          <a:p>
            <a:pPr marL="171450" lvl="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Ensure the sound, proper and effective use of the School’s financial resources.</a:t>
            </a:r>
          </a:p>
          <a:p>
            <a:pPr lvl="0" algn="just"/>
            <a:endParaRPr lang="en-GB" sz="1100" dirty="0">
              <a:latin typeface="Arial" panose="020B0604020202020204" pitchFamily="34" charset="0"/>
              <a:cs typeface="Arial" panose="020B0604020202020204" pitchFamily="34" charset="0"/>
            </a:endParaRPr>
          </a:p>
          <a:p>
            <a:pPr lvl="0" algn="just"/>
            <a:r>
              <a:rPr lang="en-GB" sz="1100" dirty="0">
                <a:latin typeface="Arial" panose="020B0604020202020204" pitchFamily="34" charset="0"/>
                <a:cs typeface="Arial" panose="020B0604020202020204" pitchFamily="34" charset="0"/>
              </a:rPr>
              <a:t>To do this effectively, the Board meet at least once per term to discus whole School issues and progress against objectives and to receive feedback from the two sub-Committees - Leadership &amp; Management and Teaching &amp; Standards</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9196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481d4bd8fdcad33681b94c2150fec594f4c7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4B87C84C75945909EA83C90EE978F" ma:contentTypeVersion="4" ma:contentTypeDescription="Create a new document." ma:contentTypeScope="" ma:versionID="48a2cf3e0d61fd4a65af830ab08af9a3">
  <xsd:schema xmlns:xsd="http://www.w3.org/2001/XMLSchema" xmlns:xs="http://www.w3.org/2001/XMLSchema" xmlns:p="http://schemas.microsoft.com/office/2006/metadata/properties" xmlns:ns1="http://schemas.microsoft.com/sharepoint/v3" xmlns:ns2="38345f7b-f9b2-4079-ac9f-fe614c4605b3" targetNamespace="http://schemas.microsoft.com/office/2006/metadata/properties" ma:root="true" ma:fieldsID="ab04791f5a0a9fe98ef14022ed877e51" ns1:_="" ns2:_="">
    <xsd:import namespace="http://schemas.microsoft.com/sharepoint/v3"/>
    <xsd:import namespace="38345f7b-f9b2-4079-ac9f-fe614c4605b3"/>
    <xsd:element name="properties">
      <xsd:complexType>
        <xsd:sequence>
          <xsd:element name="documentManagement">
            <xsd:complexType>
              <xsd:all>
                <xsd:element ref="ns1:RoutingRuleDescription"/>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ma:displayName="Description" ma:description="" ma:indexed="true"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345f7b-f9b2-4079-ac9f-fe614c4605b3" elementFormDefault="qualified">
    <xsd:import namespace="http://schemas.microsoft.com/office/2006/documentManagement/types"/>
    <xsd:import namespace="http://schemas.microsoft.com/office/infopath/2007/PartnerControls"/>
    <xsd:element name="TaxKeywordTaxHTField" ma:index="6" nillable="true" ma:taxonomy="true" ma:internalName="TaxKeywordTaxHTField" ma:taxonomyFieldName="TaxKeyword" ma:displayName="Enterprise Keywords" ma:fieldId="{23f27201-bee3-471e-b2e7-b64fd8b7ca38}" ma:taxonomyMulti="true" ma:sspId="a9c77a5e-5d14-44a7-9029-5f08577942d3" ma:termSetId="00000000-0000-0000-0000-000000000000" ma:anchorId="00000000-0000-0000-0000-000000000000" ma:open="true" ma:isKeyword="true">
      <xsd:complexType>
        <xsd:sequence>
          <xsd:element ref="pc:Terms" minOccurs="0" maxOccurs="1"/>
        </xsd:sequence>
      </xsd:complexType>
    </xsd:element>
    <xsd:element name="TaxCatchAll" ma:index="7" nillable="true" ma:displayName="Taxonomy Catch All Column" ma:description="" ma:hidden="true" ma:list="{21e0b44d-94d0-4b3c-ac08-f7b4d0cbf1d9}" ma:internalName="TaxCatchAll" ma:showField="CatchAllData" ma:web="38345f7b-f9b2-4079-ac9f-fe614c460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8345f7b-f9b2-4079-ac9f-fe614c4605b3">
      <Terms xmlns="http://schemas.microsoft.com/office/infopath/2007/PartnerControls"/>
    </TaxKeywordTaxHTField>
    <TaxCatchAll xmlns="38345f7b-f9b2-4079-ac9f-fe614c4605b3"/>
    <RoutingRuleDescription xmlns="http://schemas.microsoft.com/sharepoint/v3">Print Version</RoutingRuleDescription>
  </documentManagement>
</p:properties>
</file>

<file path=customXml/itemProps1.xml><?xml version="1.0" encoding="utf-8"?>
<ds:datastoreItem xmlns:ds="http://schemas.openxmlformats.org/officeDocument/2006/customXml" ds:itemID="{2C8E8A05-2AFF-49FD-98DD-AFDDDF32F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345f7b-f9b2-4079-ac9f-fe614c460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506BB8-746D-4DE2-BA5F-67B708C4BF6D}">
  <ds:schemaRefs>
    <ds:schemaRef ds:uri="http://schemas.microsoft.com/sharepoint/v3/contenttype/forms"/>
  </ds:schemaRefs>
</ds:datastoreItem>
</file>

<file path=customXml/itemProps3.xml><?xml version="1.0" encoding="utf-8"?>
<ds:datastoreItem xmlns:ds="http://schemas.openxmlformats.org/officeDocument/2006/customXml" ds:itemID="{5BBCFBE4-6B3C-4D40-BD0E-75335C1B5D2B}">
  <ds:schemaRef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sharepoint/v3"/>
    <ds:schemaRef ds:uri="http://schemas.microsoft.com/office/2006/documentManagement/types"/>
    <ds:schemaRef ds:uri="http://purl.org/dc/dcmitype/"/>
    <ds:schemaRef ds:uri="http://schemas.microsoft.com/office/2006/metadata/properties"/>
    <ds:schemaRef ds:uri="38345f7b-f9b2-4079-ac9f-fe614c4605b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1705</TotalTime>
  <Words>747</Words>
  <Application>Microsoft Office PowerPoint</Application>
  <PresentationFormat>On-screen Show (4:3)</PresentationFormat>
  <Paragraphs>38</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Emily Shimmen</dc:creator>
  <cp:lastModifiedBy>User14</cp:lastModifiedBy>
  <cp:revision>143</cp:revision>
  <cp:lastPrinted>2015-12-18T10:09:07Z</cp:lastPrinted>
  <dcterms:created xsi:type="dcterms:W3CDTF">2014-03-25T15:00:50Z</dcterms:created>
  <dcterms:modified xsi:type="dcterms:W3CDTF">2015-12-18T10:09:54Z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0x010100B534B87C84C75945909EA83C90EE978F</vt:lpwstr>
  </property>
  <property fmtid="{D5CDD505-2E9C-101B-9397-08002B2CF9AE}" pid="3" name="TaxKeyword">
    <vt:lpwstr/>
  </property>
</Properties>
</file>