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91" r:id="rId3"/>
    <p:sldId id="293" r:id="rId4"/>
    <p:sldId id="294" r:id="rId5"/>
    <p:sldId id="292" r:id="rId6"/>
    <p:sldId id="301" r:id="rId7"/>
    <p:sldId id="302" r:id="rId8"/>
    <p:sldId id="303" r:id="rId9"/>
    <p:sldId id="304" r:id="rId10"/>
    <p:sldId id="305" r:id="rId11"/>
    <p:sldId id="295" r:id="rId12"/>
    <p:sldId id="306" r:id="rId13"/>
    <p:sldId id="296" r:id="rId14"/>
    <p:sldId id="297" r:id="rId15"/>
    <p:sldId id="298" r:id="rId16"/>
    <p:sldId id="307" r:id="rId17"/>
    <p:sldId id="308" r:id="rId18"/>
    <p:sldId id="309" r:id="rId19"/>
    <p:sldId id="299"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F689C-5099-400F-ABEE-D1292A3CB222}" type="datetimeFigureOut">
              <a:rPr lang="en-GB" smtClean="0"/>
              <a:t>02/03/2016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C4090-88BE-4EFC-885A-E71B08309886}" type="slidenum">
              <a:rPr lang="en-GB" smtClean="0"/>
              <a:t>‹#›</a:t>
            </a:fld>
            <a:endParaRPr lang="en-GB"/>
          </a:p>
        </p:txBody>
      </p:sp>
    </p:spTree>
    <p:extLst>
      <p:ext uri="{BB962C8B-B14F-4D97-AF65-F5344CB8AC3E}">
        <p14:creationId xmlns:p14="http://schemas.microsoft.com/office/powerpoint/2010/main" val="99315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DFCA36-CA47-41C4-973C-9B44D79898EE}" type="slidenum">
              <a:rPr lang="en-GB" smtClean="0"/>
              <a:t>1</a:t>
            </a:fld>
            <a:endParaRPr lang="en-GB"/>
          </a:p>
        </p:txBody>
      </p:sp>
    </p:spTree>
    <p:extLst>
      <p:ext uri="{BB962C8B-B14F-4D97-AF65-F5344CB8AC3E}">
        <p14:creationId xmlns:p14="http://schemas.microsoft.com/office/powerpoint/2010/main" val="247013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B20556-E734-4D4E-B8CA-D1382DB92F61}" type="datetimeFigureOut">
              <a:rPr lang="en-GB" smtClean="0"/>
              <a:t>02/03/2016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ADD61-F0FF-4CA8-BE1D-3BA409B95D65}" type="slidenum">
              <a:rPr lang="en-GB" smtClean="0"/>
              <a:t>‹#›</a:t>
            </a:fld>
            <a:endParaRPr lang="en-GB"/>
          </a:p>
        </p:txBody>
      </p:sp>
    </p:spTree>
    <p:extLst>
      <p:ext uri="{BB962C8B-B14F-4D97-AF65-F5344CB8AC3E}">
        <p14:creationId xmlns:p14="http://schemas.microsoft.com/office/powerpoint/2010/main" val="4016461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20556-E734-4D4E-B8CA-D1382DB92F61}" type="datetimeFigureOut">
              <a:rPr lang="en-GB" smtClean="0"/>
              <a:t>02/03/2016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ADD61-F0FF-4CA8-BE1D-3BA409B95D65}" type="slidenum">
              <a:rPr lang="en-GB" smtClean="0"/>
              <a:t>‹#›</a:t>
            </a:fld>
            <a:endParaRPr lang="en-GB"/>
          </a:p>
        </p:txBody>
      </p:sp>
    </p:spTree>
    <p:extLst>
      <p:ext uri="{BB962C8B-B14F-4D97-AF65-F5344CB8AC3E}">
        <p14:creationId xmlns:p14="http://schemas.microsoft.com/office/powerpoint/2010/main" val="247540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20556-E734-4D4E-B8CA-D1382DB92F61}" type="datetimeFigureOut">
              <a:rPr lang="en-GB" smtClean="0"/>
              <a:t>02/03/2016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ADD61-F0FF-4CA8-BE1D-3BA409B95D65}" type="slidenum">
              <a:rPr lang="en-GB" smtClean="0"/>
              <a:t>‹#›</a:t>
            </a:fld>
            <a:endParaRPr lang="en-GB"/>
          </a:p>
        </p:txBody>
      </p:sp>
    </p:spTree>
    <p:extLst>
      <p:ext uri="{BB962C8B-B14F-4D97-AF65-F5344CB8AC3E}">
        <p14:creationId xmlns:p14="http://schemas.microsoft.com/office/powerpoint/2010/main" val="283444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20556-E734-4D4E-B8CA-D1382DB92F61}" type="datetimeFigureOut">
              <a:rPr lang="en-GB" smtClean="0"/>
              <a:t>02/03/2016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ADD61-F0FF-4CA8-BE1D-3BA409B95D65}" type="slidenum">
              <a:rPr lang="en-GB" smtClean="0"/>
              <a:t>‹#›</a:t>
            </a:fld>
            <a:endParaRPr lang="en-GB"/>
          </a:p>
        </p:txBody>
      </p:sp>
    </p:spTree>
    <p:extLst>
      <p:ext uri="{BB962C8B-B14F-4D97-AF65-F5344CB8AC3E}">
        <p14:creationId xmlns:p14="http://schemas.microsoft.com/office/powerpoint/2010/main" val="164514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B20556-E734-4D4E-B8CA-D1382DB92F61}" type="datetimeFigureOut">
              <a:rPr lang="en-GB" smtClean="0"/>
              <a:t>02/03/2016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ADD61-F0FF-4CA8-BE1D-3BA409B95D65}" type="slidenum">
              <a:rPr lang="en-GB" smtClean="0"/>
              <a:t>‹#›</a:t>
            </a:fld>
            <a:endParaRPr lang="en-GB"/>
          </a:p>
        </p:txBody>
      </p:sp>
    </p:spTree>
    <p:extLst>
      <p:ext uri="{BB962C8B-B14F-4D97-AF65-F5344CB8AC3E}">
        <p14:creationId xmlns:p14="http://schemas.microsoft.com/office/powerpoint/2010/main" val="422941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B20556-E734-4D4E-B8CA-D1382DB92F61}" type="datetimeFigureOut">
              <a:rPr lang="en-GB" smtClean="0"/>
              <a:t>02/03/2016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ADD61-F0FF-4CA8-BE1D-3BA409B95D65}" type="slidenum">
              <a:rPr lang="en-GB" smtClean="0"/>
              <a:t>‹#›</a:t>
            </a:fld>
            <a:endParaRPr lang="en-GB"/>
          </a:p>
        </p:txBody>
      </p:sp>
    </p:spTree>
    <p:extLst>
      <p:ext uri="{BB962C8B-B14F-4D97-AF65-F5344CB8AC3E}">
        <p14:creationId xmlns:p14="http://schemas.microsoft.com/office/powerpoint/2010/main" val="166926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B20556-E734-4D4E-B8CA-D1382DB92F61}" type="datetimeFigureOut">
              <a:rPr lang="en-GB" smtClean="0"/>
              <a:t>02/03/2016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3ADD61-F0FF-4CA8-BE1D-3BA409B95D65}" type="slidenum">
              <a:rPr lang="en-GB" smtClean="0"/>
              <a:t>‹#›</a:t>
            </a:fld>
            <a:endParaRPr lang="en-GB"/>
          </a:p>
        </p:txBody>
      </p:sp>
    </p:spTree>
    <p:extLst>
      <p:ext uri="{BB962C8B-B14F-4D97-AF65-F5344CB8AC3E}">
        <p14:creationId xmlns:p14="http://schemas.microsoft.com/office/powerpoint/2010/main" val="163465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B20556-E734-4D4E-B8CA-D1382DB92F61}" type="datetimeFigureOut">
              <a:rPr lang="en-GB" smtClean="0"/>
              <a:t>02/03/2016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3ADD61-F0FF-4CA8-BE1D-3BA409B95D65}" type="slidenum">
              <a:rPr lang="en-GB" smtClean="0"/>
              <a:t>‹#›</a:t>
            </a:fld>
            <a:endParaRPr lang="en-GB"/>
          </a:p>
        </p:txBody>
      </p:sp>
    </p:spTree>
    <p:extLst>
      <p:ext uri="{BB962C8B-B14F-4D97-AF65-F5344CB8AC3E}">
        <p14:creationId xmlns:p14="http://schemas.microsoft.com/office/powerpoint/2010/main" val="2444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20556-E734-4D4E-B8CA-D1382DB92F61}" type="datetimeFigureOut">
              <a:rPr lang="en-GB" smtClean="0"/>
              <a:t>02/03/2016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3ADD61-F0FF-4CA8-BE1D-3BA409B95D65}" type="slidenum">
              <a:rPr lang="en-GB" smtClean="0"/>
              <a:t>‹#›</a:t>
            </a:fld>
            <a:endParaRPr lang="en-GB"/>
          </a:p>
        </p:txBody>
      </p:sp>
    </p:spTree>
    <p:extLst>
      <p:ext uri="{BB962C8B-B14F-4D97-AF65-F5344CB8AC3E}">
        <p14:creationId xmlns:p14="http://schemas.microsoft.com/office/powerpoint/2010/main" val="337353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20556-E734-4D4E-B8CA-D1382DB92F61}" type="datetimeFigureOut">
              <a:rPr lang="en-GB" smtClean="0"/>
              <a:t>02/03/2016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ADD61-F0FF-4CA8-BE1D-3BA409B95D65}" type="slidenum">
              <a:rPr lang="en-GB" smtClean="0"/>
              <a:t>‹#›</a:t>
            </a:fld>
            <a:endParaRPr lang="en-GB"/>
          </a:p>
        </p:txBody>
      </p:sp>
    </p:spTree>
    <p:extLst>
      <p:ext uri="{BB962C8B-B14F-4D97-AF65-F5344CB8AC3E}">
        <p14:creationId xmlns:p14="http://schemas.microsoft.com/office/powerpoint/2010/main" val="421238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20556-E734-4D4E-B8CA-D1382DB92F61}" type="datetimeFigureOut">
              <a:rPr lang="en-GB" smtClean="0"/>
              <a:t>02/03/2016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ADD61-F0FF-4CA8-BE1D-3BA409B95D65}" type="slidenum">
              <a:rPr lang="en-GB" smtClean="0"/>
              <a:t>‹#›</a:t>
            </a:fld>
            <a:endParaRPr lang="en-GB"/>
          </a:p>
        </p:txBody>
      </p:sp>
    </p:spTree>
    <p:extLst>
      <p:ext uri="{BB962C8B-B14F-4D97-AF65-F5344CB8AC3E}">
        <p14:creationId xmlns:p14="http://schemas.microsoft.com/office/powerpoint/2010/main" val="286482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20556-E734-4D4E-B8CA-D1382DB92F61}" type="datetimeFigureOut">
              <a:rPr lang="en-GB" smtClean="0"/>
              <a:t>02/03/2016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ADD61-F0FF-4CA8-BE1D-3BA409B95D65}" type="slidenum">
              <a:rPr lang="en-GB" smtClean="0"/>
              <a:t>‹#›</a:t>
            </a:fld>
            <a:endParaRPr lang="en-GB"/>
          </a:p>
        </p:txBody>
      </p:sp>
    </p:spTree>
    <p:extLst>
      <p:ext uri="{BB962C8B-B14F-4D97-AF65-F5344CB8AC3E}">
        <p14:creationId xmlns:p14="http://schemas.microsoft.com/office/powerpoint/2010/main" val="4005079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_o8auwnJtqE"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etsafeonlin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3874" y="733562"/>
            <a:ext cx="10348125" cy="1011237"/>
          </a:xfrm>
        </p:spPr>
        <p:txBody>
          <a:bodyPr>
            <a:noAutofit/>
          </a:bodyPr>
          <a:lstStyle/>
          <a:p>
            <a:pPr algn="l"/>
            <a:r>
              <a:rPr lang="en-GB" sz="4000" b="1" dirty="0" smtClean="0">
                <a:solidFill>
                  <a:srgbClr val="FF0000"/>
                </a:solidFill>
              </a:rPr>
              <a:t>Safe Social Networking: Parent Workshop</a:t>
            </a:r>
            <a:endParaRPr lang="en-GB" sz="4000" b="1" dirty="0">
              <a:solidFill>
                <a:srgbClr val="FF0000"/>
              </a:solidFill>
            </a:endParaRPr>
          </a:p>
        </p:txBody>
      </p:sp>
      <p:sp>
        <p:nvSpPr>
          <p:cNvPr id="3" name="Subtitle 2"/>
          <p:cNvSpPr>
            <a:spLocks noGrp="1"/>
          </p:cNvSpPr>
          <p:nvPr>
            <p:ph type="subTitle" idx="1"/>
          </p:nvPr>
        </p:nvSpPr>
        <p:spPr>
          <a:xfrm>
            <a:off x="1705330" y="1870219"/>
            <a:ext cx="9144000" cy="390619"/>
          </a:xfrm>
        </p:spPr>
        <p:txBody>
          <a:bodyPr>
            <a:noAutofit/>
          </a:bodyPr>
          <a:lstStyle/>
          <a:p>
            <a:r>
              <a:rPr lang="en-GB" sz="3600" dirty="0" smtClean="0"/>
              <a:t>Helping to keep your children safe online</a:t>
            </a:r>
            <a:endParaRPr lang="en-GB"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19037" cy="1309036"/>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322" t="12026" r="15526" b="19745"/>
          <a:stretch/>
        </p:blipFill>
        <p:spPr bwMode="auto">
          <a:xfrm>
            <a:off x="1968566" y="2426541"/>
            <a:ext cx="8104226" cy="443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9013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dirty="0" smtClean="0">
                <a:solidFill>
                  <a:srgbClr val="FF0000"/>
                </a:solidFill>
              </a:rPr>
              <a:t>What are the implications?</a:t>
            </a:r>
            <a:endParaRPr lang="en-GB" b="1" dirty="0">
              <a:solidFill>
                <a:srgbClr val="FF0000"/>
              </a:solidFill>
            </a:endParaRPr>
          </a:p>
        </p:txBody>
      </p:sp>
      <p:sp>
        <p:nvSpPr>
          <p:cNvPr id="3" name="Content Placeholder 2"/>
          <p:cNvSpPr>
            <a:spLocks noGrp="1"/>
          </p:cNvSpPr>
          <p:nvPr>
            <p:ph idx="1"/>
          </p:nvPr>
        </p:nvSpPr>
        <p:spPr>
          <a:xfrm>
            <a:off x="0" y="980499"/>
            <a:ext cx="12192000" cy="4351338"/>
          </a:xfrm>
        </p:spPr>
        <p:txBody>
          <a:bodyPr/>
          <a:lstStyle/>
          <a:p>
            <a:pPr marL="0" indent="0">
              <a:buNone/>
            </a:pPr>
            <a:r>
              <a:rPr lang="en-GB" sz="5400" dirty="0">
                <a:latin typeface="Aparajita" panose="020B0604020202020204" pitchFamily="34" charset="0"/>
                <a:cs typeface="Aparajita" panose="020B0604020202020204" pitchFamily="34" charset="0"/>
              </a:rPr>
              <a:t>Children are often creating ‘groups’ to which others are joining. This means that all information is shared with anyone who is in the </a:t>
            </a:r>
            <a:r>
              <a:rPr lang="en-GB" sz="5400" dirty="0" smtClean="0">
                <a:latin typeface="Aparajita" panose="020B0604020202020204" pitchFamily="34" charset="0"/>
                <a:cs typeface="Aparajita" panose="020B0604020202020204" pitchFamily="34" charset="0"/>
              </a:rPr>
              <a:t>group, </a:t>
            </a:r>
            <a:r>
              <a:rPr lang="en-GB" sz="5400" dirty="0">
                <a:latin typeface="Aparajita" panose="020B0604020202020204" pitchFamily="34" charset="0"/>
                <a:cs typeface="Aparajita" panose="020B0604020202020204" pitchFamily="34" charset="0"/>
              </a:rPr>
              <a:t>so privacy is lost and in some cases strangers have been added to the </a:t>
            </a:r>
            <a:r>
              <a:rPr lang="en-GB" sz="5400" dirty="0" smtClean="0">
                <a:latin typeface="Aparajita" panose="020B0604020202020204" pitchFamily="34" charset="0"/>
                <a:cs typeface="Aparajita" panose="020B0604020202020204" pitchFamily="34" charset="0"/>
              </a:rPr>
              <a:t>group.</a:t>
            </a:r>
            <a:endParaRPr lang="en-GB" sz="5400" dirty="0">
              <a:latin typeface="Aparajita" panose="020B0604020202020204" pitchFamily="34" charset="0"/>
              <a:cs typeface="Aparajita" panose="020B0604020202020204" pitchFamily="34" charset="0"/>
            </a:endParaRP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144" y="4810453"/>
            <a:ext cx="2688856" cy="2047547"/>
          </a:xfrm>
          <a:prstGeom prst="rect">
            <a:avLst/>
          </a:prstGeom>
        </p:spPr>
      </p:pic>
    </p:spTree>
    <p:extLst>
      <p:ext uri="{BB962C8B-B14F-4D97-AF65-F5344CB8AC3E}">
        <p14:creationId xmlns:p14="http://schemas.microsoft.com/office/powerpoint/2010/main" val="1187379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62" y="163078"/>
            <a:ext cx="12074237" cy="6694921"/>
          </a:xfrm>
        </p:spPr>
        <p:txBody>
          <a:bodyPr>
            <a:normAutofit/>
          </a:bodyPr>
          <a:lstStyle/>
          <a:p>
            <a:pPr marL="0" indent="0">
              <a:buNone/>
            </a:pPr>
            <a:r>
              <a:rPr lang="en-GB" sz="3600" b="1" dirty="0">
                <a:solidFill>
                  <a:srgbClr val="FF0000"/>
                </a:solidFill>
              </a:rPr>
              <a:t>What are the implications</a:t>
            </a:r>
            <a:r>
              <a:rPr lang="en-GB" sz="3600" b="1" dirty="0" smtClean="0">
                <a:solidFill>
                  <a:srgbClr val="FF0000"/>
                </a:solidFill>
              </a:rPr>
              <a:t>?</a:t>
            </a:r>
          </a:p>
          <a:p>
            <a:r>
              <a:rPr lang="en-GB" sz="3600" dirty="0" smtClean="0"/>
              <a:t>Many </a:t>
            </a:r>
            <a:r>
              <a:rPr lang="en-GB" sz="3600" dirty="0"/>
              <a:t>sites use ‘targeted’ advertising and therefore your child could be exposed to adverts of a </a:t>
            </a:r>
            <a:r>
              <a:rPr lang="en-GB" sz="3600" dirty="0" smtClean="0"/>
              <a:t>sexual, </a:t>
            </a:r>
            <a:r>
              <a:rPr lang="en-GB" sz="3600" dirty="0"/>
              <a:t>or other </a:t>
            </a:r>
            <a:r>
              <a:rPr lang="en-GB" sz="3600" dirty="0" smtClean="0"/>
              <a:t>inappropriate </a:t>
            </a:r>
            <a:r>
              <a:rPr lang="en-GB" sz="3600" dirty="0"/>
              <a:t>nature, depending on the age they stated when they registered. </a:t>
            </a:r>
            <a:endParaRPr lang="en-GB" sz="3600" dirty="0" smtClean="0"/>
          </a:p>
          <a:p>
            <a:r>
              <a:rPr lang="en-GB" sz="3600" dirty="0" smtClean="0"/>
              <a:t>They </a:t>
            </a:r>
            <a:r>
              <a:rPr lang="en-GB" sz="3600" dirty="0"/>
              <a:t>may have lied about their age to get an account, making them appear older than they are, increasing this risk. </a:t>
            </a:r>
          </a:p>
          <a:p>
            <a:r>
              <a:rPr lang="en-GB" sz="3600" dirty="0" smtClean="0"/>
              <a:t>Young </a:t>
            </a:r>
            <a:r>
              <a:rPr lang="en-GB" sz="3600" dirty="0"/>
              <a:t>people may accept friend requests from people they don’t know in real life which could increase the risk of inappropriate contact or behaviour. The general rule is, if they aren’t friends in real life, they shouldn’t be ‘friends’ online. </a:t>
            </a:r>
            <a:endParaRPr lang="en-GB" sz="3600" dirty="0" smtClean="0"/>
          </a:p>
          <a:p>
            <a:pPr marL="0" indent="0">
              <a:buNone/>
            </a:pPr>
            <a:r>
              <a:rPr lang="en-GB" dirty="0" smtClean="0"/>
              <a:t> </a:t>
            </a:r>
            <a:endParaRPr lang="en-GB" dirty="0"/>
          </a:p>
        </p:txBody>
      </p:sp>
    </p:spTree>
    <p:extLst>
      <p:ext uri="{BB962C8B-B14F-4D97-AF65-F5344CB8AC3E}">
        <p14:creationId xmlns:p14="http://schemas.microsoft.com/office/powerpoint/2010/main" val="2733408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1672"/>
            <a:ext cx="12192000" cy="6636327"/>
          </a:xfrm>
        </p:spPr>
        <p:txBody>
          <a:bodyPr>
            <a:normAutofit fontScale="92500" lnSpcReduction="10000"/>
          </a:bodyPr>
          <a:lstStyle/>
          <a:p>
            <a:pPr marL="0" indent="0">
              <a:buNone/>
            </a:pPr>
            <a:r>
              <a:rPr lang="en-GB" b="1" dirty="0">
                <a:solidFill>
                  <a:srgbClr val="FF0000"/>
                </a:solidFill>
              </a:rPr>
              <a:t>What are the implications</a:t>
            </a:r>
            <a:r>
              <a:rPr lang="en-GB" b="1" dirty="0" smtClean="0">
                <a:solidFill>
                  <a:srgbClr val="FF0000"/>
                </a:solidFill>
              </a:rPr>
              <a:t>?</a:t>
            </a:r>
          </a:p>
          <a:p>
            <a:r>
              <a:rPr lang="en-GB" sz="3500" dirty="0" smtClean="0"/>
              <a:t>Language</a:t>
            </a:r>
            <a:r>
              <a:rPr lang="en-GB" sz="3500" dirty="0"/>
              <a:t>, games, groups and content posted or shared on social media is NOT moderated, and therefore can be offensive, illegal or unsuitable for young people. </a:t>
            </a:r>
          </a:p>
          <a:p>
            <a:r>
              <a:rPr lang="en-GB" sz="3500" dirty="0" smtClean="0"/>
              <a:t>Photographs </a:t>
            </a:r>
            <a:r>
              <a:rPr lang="en-GB" sz="3500" dirty="0"/>
              <a:t>shared by users are NOT moderated and therefore young people could be exposed to inappropriate images or even post their own. </a:t>
            </a:r>
            <a:r>
              <a:rPr lang="en-GB" sz="3500" dirty="0" smtClean="0"/>
              <a:t> </a:t>
            </a:r>
          </a:p>
          <a:p>
            <a:r>
              <a:rPr lang="en-GB" sz="3500" dirty="0" smtClean="0"/>
              <a:t>Underage </a:t>
            </a:r>
            <a:r>
              <a:rPr lang="en-GB" sz="3500" dirty="0"/>
              <a:t>users might be less likely to keep their identities private and lying about their age can expose them to further risks regarding privacy settings and options. </a:t>
            </a:r>
            <a:endParaRPr lang="en-GB" sz="3500" dirty="0" smtClean="0"/>
          </a:p>
          <a:p>
            <a:r>
              <a:rPr lang="en-GB" sz="3500" dirty="0" smtClean="0"/>
              <a:t>Social </a:t>
            </a:r>
            <a:r>
              <a:rPr lang="en-GB" sz="3500" dirty="0"/>
              <a:t>media sites can be exploited by bullies and for inappropriate contact. </a:t>
            </a:r>
            <a:r>
              <a:rPr lang="en-GB" sz="3500" dirty="0" smtClean="0"/>
              <a:t>Social </a:t>
            </a:r>
            <a:r>
              <a:rPr lang="en-GB" sz="3500" dirty="0"/>
              <a:t>media sites cannot and do not verify its members, therefore, it is important to remember that if your son/daughter can lie about who they are online, so can anyone else.</a:t>
            </a:r>
          </a:p>
          <a:p>
            <a:endParaRPr lang="en-GB" dirty="0"/>
          </a:p>
        </p:txBody>
      </p:sp>
    </p:spTree>
    <p:extLst>
      <p:ext uri="{BB962C8B-B14F-4D97-AF65-F5344CB8AC3E}">
        <p14:creationId xmlns:p14="http://schemas.microsoft.com/office/powerpoint/2010/main" val="3802629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solidFill>
                  <a:srgbClr val="FF0000"/>
                </a:solidFill>
              </a:rPr>
              <a:t>What does this mean for you?</a:t>
            </a:r>
            <a:endParaRPr lang="en-GB" dirty="0">
              <a:solidFill>
                <a:srgbClr val="FF0000"/>
              </a:solidFill>
            </a:endParaRPr>
          </a:p>
        </p:txBody>
      </p:sp>
      <p:sp>
        <p:nvSpPr>
          <p:cNvPr id="3" name="Content Placeholder 2"/>
          <p:cNvSpPr>
            <a:spLocks noGrp="1"/>
          </p:cNvSpPr>
          <p:nvPr>
            <p:ph idx="1"/>
          </p:nvPr>
        </p:nvSpPr>
        <p:spPr>
          <a:xfrm>
            <a:off x="0" y="1035916"/>
            <a:ext cx="12192000" cy="4351338"/>
          </a:xfrm>
        </p:spPr>
        <p:txBody>
          <a:bodyPr/>
          <a:lstStyle/>
          <a:p>
            <a:r>
              <a:rPr lang="en-GB" dirty="0"/>
              <a:t>Primarily, these occurrences and reported incidents of misuse of social media sites happen at home, after school hours when children have access to web sites that are blocked in school. With this in mind, and in response to concerned parents who have asked for advice regarding internet safety, we feel it important to point out to parents the risks of unregulated use of such sites, so you can make informed decisions as to whether to allow your child to have a profile or not and when and how to monitor their use, particularly at night time. </a:t>
            </a:r>
            <a:r>
              <a:rPr lang="en-GB" b="1" dirty="0"/>
              <a:t>We strongly advise a device free bedroom policy after bedtime to allow for uninterrupted sleep and rest.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144" y="4810453"/>
            <a:ext cx="2688856" cy="2047547"/>
          </a:xfrm>
          <a:prstGeom prst="rect">
            <a:avLst/>
          </a:prstGeom>
        </p:spPr>
      </p:pic>
    </p:spTree>
    <p:extLst>
      <p:ext uri="{BB962C8B-B14F-4D97-AF65-F5344CB8AC3E}">
        <p14:creationId xmlns:p14="http://schemas.microsoft.com/office/powerpoint/2010/main" val="4196661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dirty="0" smtClean="0">
                <a:solidFill>
                  <a:srgbClr val="FF0000"/>
                </a:solidFill>
              </a:rPr>
              <a:t>Key point:</a:t>
            </a:r>
            <a:endParaRPr lang="en-GB" b="1" dirty="0">
              <a:solidFill>
                <a:srgbClr val="FF0000"/>
              </a:solidFill>
            </a:endParaRPr>
          </a:p>
        </p:txBody>
      </p:sp>
      <p:sp>
        <p:nvSpPr>
          <p:cNvPr id="3" name="Content Placeholder 2"/>
          <p:cNvSpPr>
            <a:spLocks noGrp="1"/>
          </p:cNvSpPr>
          <p:nvPr>
            <p:ph idx="1"/>
          </p:nvPr>
        </p:nvSpPr>
        <p:spPr>
          <a:xfrm>
            <a:off x="0" y="1382280"/>
            <a:ext cx="12192000" cy="4351338"/>
          </a:xfrm>
        </p:spPr>
        <p:txBody>
          <a:bodyPr>
            <a:normAutofit/>
          </a:bodyPr>
          <a:lstStyle/>
          <a:p>
            <a:pPr marL="0" indent="0">
              <a:buNone/>
            </a:pPr>
            <a:r>
              <a:rPr lang="en-GB" sz="3600" dirty="0"/>
              <a:t>Although </a:t>
            </a:r>
            <a:r>
              <a:rPr lang="en-GB" sz="3600" b="1" dirty="0"/>
              <a:t>we cannot govern matters occurring out of school </a:t>
            </a:r>
            <a:r>
              <a:rPr lang="en-GB" sz="3600" b="1" dirty="0" smtClean="0"/>
              <a:t>hours, </a:t>
            </a:r>
            <a:r>
              <a:rPr lang="en-GB" sz="3600" dirty="0"/>
              <a:t>which is parental responsibility, we will take action (such as reporting under age profiles) if a problem comes to our attention that involves the safety or wellbeing of any of our pupils, including reporting the use of </a:t>
            </a:r>
            <a:r>
              <a:rPr lang="en-GB" sz="3600" dirty="0" smtClean="0"/>
              <a:t>inappropriate </a:t>
            </a:r>
            <a:r>
              <a:rPr lang="en-GB" sz="3600" dirty="0"/>
              <a:t>images of young people to the police, as this is a legal matter. This also refers to inappropriate text messages.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144" y="4810453"/>
            <a:ext cx="2688856" cy="2047547"/>
          </a:xfrm>
          <a:prstGeom prst="rect">
            <a:avLst/>
          </a:prstGeom>
        </p:spPr>
      </p:pic>
    </p:spTree>
    <p:extLst>
      <p:ext uri="{BB962C8B-B14F-4D97-AF65-F5344CB8AC3E}">
        <p14:creationId xmlns:p14="http://schemas.microsoft.com/office/powerpoint/2010/main" val="4114618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dirty="0" smtClean="0">
                <a:solidFill>
                  <a:srgbClr val="FF0000"/>
                </a:solidFill>
              </a:rPr>
              <a:t>Tips:</a:t>
            </a:r>
            <a:endParaRPr lang="en-GB" b="1" dirty="0">
              <a:solidFill>
                <a:srgbClr val="FF0000"/>
              </a:solidFill>
            </a:endParaRPr>
          </a:p>
        </p:txBody>
      </p:sp>
      <p:sp>
        <p:nvSpPr>
          <p:cNvPr id="3" name="Content Placeholder 2"/>
          <p:cNvSpPr>
            <a:spLocks noGrp="1"/>
          </p:cNvSpPr>
          <p:nvPr>
            <p:ph idx="1"/>
          </p:nvPr>
        </p:nvSpPr>
        <p:spPr>
          <a:xfrm>
            <a:off x="0" y="1077480"/>
            <a:ext cx="12192000" cy="5780520"/>
          </a:xfrm>
        </p:spPr>
        <p:txBody>
          <a:bodyPr>
            <a:normAutofit/>
          </a:bodyPr>
          <a:lstStyle/>
          <a:p>
            <a:pPr marL="0" indent="0">
              <a:buNone/>
            </a:pPr>
            <a:r>
              <a:rPr lang="en-GB" dirty="0"/>
              <a:t>Should you decide to allow your child to have an online profile we strongly advise you: </a:t>
            </a:r>
            <a:endParaRPr lang="en-GB" dirty="0" smtClean="0"/>
          </a:p>
          <a:p>
            <a:pPr marL="0" indent="0">
              <a:buNone/>
            </a:pPr>
            <a:r>
              <a:rPr lang="en-GB" dirty="0" smtClean="0"/>
              <a:t>• </a:t>
            </a:r>
            <a:r>
              <a:rPr lang="en-GB" dirty="0"/>
              <a:t>Check their profile is set to private and that only their friends can see information they post. </a:t>
            </a:r>
            <a:endParaRPr lang="en-GB" dirty="0" smtClean="0"/>
          </a:p>
          <a:p>
            <a:pPr marL="0" indent="0">
              <a:buNone/>
            </a:pPr>
            <a:r>
              <a:rPr lang="en-GB" dirty="0" smtClean="0"/>
              <a:t>• </a:t>
            </a:r>
            <a:r>
              <a:rPr lang="en-GB" dirty="0"/>
              <a:t>Monitor your child’s use and talk to them about safe and appropriate online behaviour such as not sharing personal information and not posting or messaging </a:t>
            </a:r>
            <a:r>
              <a:rPr lang="en-GB" dirty="0" smtClean="0"/>
              <a:t>offensive/inappropriate </a:t>
            </a:r>
            <a:r>
              <a:rPr lang="en-GB" dirty="0"/>
              <a:t>messages or </a:t>
            </a:r>
            <a:r>
              <a:rPr lang="en-GB" dirty="0" smtClean="0"/>
              <a:t>photos</a:t>
            </a:r>
            <a:r>
              <a:rPr lang="en-GB" dirty="0"/>
              <a:t>. </a:t>
            </a:r>
            <a:endParaRPr lang="en-GB" dirty="0" smtClean="0"/>
          </a:p>
          <a:p>
            <a:pPr marL="0" indent="0">
              <a:buNone/>
            </a:pPr>
            <a:r>
              <a:rPr lang="en-GB" dirty="0" smtClean="0"/>
              <a:t>• </a:t>
            </a:r>
            <a:r>
              <a:rPr lang="en-GB" dirty="0"/>
              <a:t>Monitor your child’s use of language and how they communicate to other people, ensuring profanity is discouraged. </a:t>
            </a:r>
            <a:endParaRPr lang="en-GB" dirty="0" smtClean="0"/>
          </a:p>
          <a:p>
            <a:pPr marL="0" indent="0">
              <a:buNone/>
            </a:pPr>
            <a:r>
              <a:rPr lang="en-GB" dirty="0" smtClean="0"/>
              <a:t>• </a:t>
            </a:r>
            <a:r>
              <a:rPr lang="en-GB" dirty="0"/>
              <a:t>Have a look at advice for parents on the social media sites. </a:t>
            </a:r>
            <a:endParaRPr lang="en-GB" dirty="0" smtClean="0"/>
          </a:p>
          <a:p>
            <a:pPr marL="0" indent="0">
              <a:buNone/>
            </a:pPr>
            <a:r>
              <a:rPr lang="en-GB" dirty="0" smtClean="0"/>
              <a:t>• </a:t>
            </a:r>
            <a:r>
              <a:rPr lang="en-GB" dirty="0"/>
              <a:t>Set up your own profiles so you understand how the site works and ask them to have you as their friend on their profile so you know what they are posting online. </a:t>
            </a:r>
            <a:endParaRPr lang="en-GB" dirty="0" smtClean="0"/>
          </a:p>
        </p:txBody>
      </p:sp>
    </p:spTree>
    <p:extLst>
      <p:ext uri="{BB962C8B-B14F-4D97-AF65-F5344CB8AC3E}">
        <p14:creationId xmlns:p14="http://schemas.microsoft.com/office/powerpoint/2010/main" val="1160736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u="sng" dirty="0" smtClean="0">
                <a:solidFill>
                  <a:srgbClr val="FF0000"/>
                </a:solidFill>
              </a:rPr>
              <a:t>Tips:</a:t>
            </a:r>
            <a:endParaRPr lang="en-GB" b="1" u="sng" dirty="0">
              <a:solidFill>
                <a:srgbClr val="FF0000"/>
              </a:solidFill>
            </a:endParaRPr>
          </a:p>
        </p:txBody>
      </p:sp>
      <p:sp>
        <p:nvSpPr>
          <p:cNvPr id="3" name="Content Placeholder 2"/>
          <p:cNvSpPr>
            <a:spLocks noGrp="1"/>
          </p:cNvSpPr>
          <p:nvPr>
            <p:ph idx="1"/>
          </p:nvPr>
        </p:nvSpPr>
        <p:spPr>
          <a:xfrm>
            <a:off x="0" y="1063625"/>
            <a:ext cx="10515600" cy="4351338"/>
          </a:xfrm>
        </p:spPr>
        <p:txBody>
          <a:bodyPr>
            <a:normAutofit lnSpcReduction="10000"/>
          </a:bodyPr>
          <a:lstStyle/>
          <a:p>
            <a:pPr marL="0" indent="0">
              <a:buNone/>
            </a:pPr>
            <a:r>
              <a:rPr lang="en-GB" dirty="0" smtClean="0"/>
              <a:t>Make </a:t>
            </a:r>
            <a:r>
              <a:rPr lang="en-GB" dirty="0"/>
              <a:t>sure your son/daughter understand the following rules: </a:t>
            </a:r>
            <a:endParaRPr lang="en-GB" dirty="0" smtClean="0"/>
          </a:p>
          <a:p>
            <a:pPr marL="0" indent="0">
              <a:buNone/>
            </a:pPr>
            <a:r>
              <a:rPr lang="en-GB" dirty="0" smtClean="0"/>
              <a:t>Always </a:t>
            </a:r>
            <a:r>
              <a:rPr lang="en-GB" dirty="0"/>
              <a:t>keep your profile private. </a:t>
            </a:r>
          </a:p>
          <a:p>
            <a:pPr marL="0" indent="0">
              <a:buNone/>
            </a:pPr>
            <a:r>
              <a:rPr lang="en-GB" dirty="0" smtClean="0"/>
              <a:t>Never </a:t>
            </a:r>
            <a:r>
              <a:rPr lang="en-GB" dirty="0"/>
              <a:t>accept friend you do not know in real life. </a:t>
            </a:r>
          </a:p>
          <a:p>
            <a:pPr marL="0" indent="0">
              <a:buNone/>
            </a:pPr>
            <a:r>
              <a:rPr lang="en-GB" dirty="0" smtClean="0"/>
              <a:t>Never </a:t>
            </a:r>
            <a:r>
              <a:rPr lang="en-GB" dirty="0"/>
              <a:t>post anything which could reveal your identity including photographs wearing school uniform where possible. </a:t>
            </a:r>
          </a:p>
          <a:p>
            <a:pPr marL="0" indent="0">
              <a:buNone/>
            </a:pPr>
            <a:r>
              <a:rPr lang="en-GB" dirty="0" smtClean="0"/>
              <a:t>Never </a:t>
            </a:r>
            <a:r>
              <a:rPr lang="en-GB" dirty="0"/>
              <a:t>post anything you wouldn’t want your parents or teachers to see. </a:t>
            </a:r>
          </a:p>
          <a:p>
            <a:pPr marL="0" indent="0">
              <a:buNone/>
            </a:pPr>
            <a:r>
              <a:rPr lang="en-GB" dirty="0" smtClean="0"/>
              <a:t>Never </a:t>
            </a:r>
            <a:r>
              <a:rPr lang="en-GB" dirty="0"/>
              <a:t>agree to meet somebody you only know online without telling a trusted adult. </a:t>
            </a:r>
          </a:p>
          <a:p>
            <a:pPr marL="0" indent="0">
              <a:buNone/>
            </a:pPr>
            <a:r>
              <a:rPr lang="en-GB" dirty="0" smtClean="0"/>
              <a:t>Always </a:t>
            </a:r>
            <a:r>
              <a:rPr lang="en-GB" dirty="0"/>
              <a:t>tell someone if you feel threatened or someone upsets </a:t>
            </a:r>
            <a:r>
              <a:rPr lang="en-GB" dirty="0" smtClean="0"/>
              <a:t>you</a:t>
            </a:r>
            <a:r>
              <a:rPr lang="en-GB" dirty="0"/>
              <a:t>.</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544" y="5222726"/>
            <a:ext cx="2147455" cy="1635274"/>
          </a:xfrm>
          <a:prstGeom prst="rect">
            <a:avLst/>
          </a:prstGeom>
        </p:spPr>
      </p:pic>
    </p:spTree>
    <p:extLst>
      <p:ext uri="{BB962C8B-B14F-4D97-AF65-F5344CB8AC3E}">
        <p14:creationId xmlns:p14="http://schemas.microsoft.com/office/powerpoint/2010/main" val="2521737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u="sng" dirty="0" smtClean="0">
                <a:solidFill>
                  <a:srgbClr val="FF0000"/>
                </a:solidFill>
              </a:rPr>
              <a:t>Our support</a:t>
            </a:r>
            <a:endParaRPr lang="en-GB" b="1" u="sng" dirty="0">
              <a:solidFill>
                <a:srgbClr val="FF0000"/>
              </a:solidFill>
            </a:endParaRPr>
          </a:p>
        </p:txBody>
      </p:sp>
      <p:sp>
        <p:nvSpPr>
          <p:cNvPr id="3" name="Content Placeholder 2"/>
          <p:cNvSpPr>
            <a:spLocks noGrp="1"/>
          </p:cNvSpPr>
          <p:nvPr>
            <p:ph idx="1"/>
          </p:nvPr>
        </p:nvSpPr>
        <p:spPr>
          <a:xfrm>
            <a:off x="0" y="1409989"/>
            <a:ext cx="12192000" cy="4351338"/>
          </a:xfrm>
        </p:spPr>
        <p:txBody>
          <a:bodyPr>
            <a:normAutofit/>
          </a:bodyPr>
          <a:lstStyle/>
          <a:p>
            <a:pPr marL="0" indent="0">
              <a:buNone/>
            </a:pPr>
            <a:r>
              <a:rPr lang="en-GB" dirty="0"/>
              <a:t>Through lessons provided at school, assemblies, guest speakers, and </a:t>
            </a:r>
            <a:r>
              <a:rPr lang="en-GB" dirty="0" smtClean="0"/>
              <a:t>PSHCE </a:t>
            </a:r>
            <a:r>
              <a:rPr lang="en-GB" dirty="0"/>
              <a:t>lessons, we do our best to provide our children with the awareness and knowledge they need in order to recognise and avoid dangerous, destructive, or unlawful behaviour and to respond appropriately. </a:t>
            </a:r>
            <a:endParaRPr lang="en-GB" dirty="0" smtClean="0"/>
          </a:p>
          <a:p>
            <a:pPr marL="0" indent="0">
              <a:buNone/>
            </a:pPr>
            <a:endParaRPr lang="en-GB" dirty="0"/>
          </a:p>
          <a:p>
            <a:pPr marL="0" indent="0">
              <a:buNone/>
            </a:pPr>
            <a:r>
              <a:rPr lang="en-GB" dirty="0" smtClean="0"/>
              <a:t>Here is a clip to help bolster our message today:</a:t>
            </a:r>
          </a:p>
          <a:p>
            <a:pPr marL="0" indent="0">
              <a:buNone/>
            </a:pPr>
            <a:endParaRPr lang="en-GB" dirty="0"/>
          </a:p>
          <a:p>
            <a:pPr marL="0" indent="0">
              <a:buNone/>
            </a:pPr>
            <a:r>
              <a:rPr lang="en-GB" dirty="0">
                <a:hlinkClick r:id="rId2"/>
              </a:rPr>
              <a:t>https://www.youtube.com/watch?v=_</a:t>
            </a:r>
            <a:r>
              <a:rPr lang="en-GB" dirty="0" smtClean="0">
                <a:hlinkClick r:id="rId2"/>
              </a:rPr>
              <a:t>o8auwnJtqE</a:t>
            </a:r>
            <a:endParaRPr lang="en-GB" dirty="0" smtClean="0"/>
          </a:p>
          <a:p>
            <a:pPr marL="0" indent="0">
              <a:buNone/>
            </a:pPr>
            <a:endParaRPr lang="en-GB" dirty="0"/>
          </a:p>
          <a:p>
            <a:pPr marL="0" indent="0">
              <a:buNone/>
            </a:pPr>
            <a:endParaRPr lang="en-GB"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010" y="2511137"/>
            <a:ext cx="221932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4641" y="4810453"/>
            <a:ext cx="2688856" cy="2047547"/>
          </a:xfrm>
          <a:prstGeom prst="rect">
            <a:avLst/>
          </a:prstGeom>
        </p:spPr>
      </p:pic>
    </p:spTree>
    <p:extLst>
      <p:ext uri="{BB962C8B-B14F-4D97-AF65-F5344CB8AC3E}">
        <p14:creationId xmlns:p14="http://schemas.microsoft.com/office/powerpoint/2010/main" val="2332850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u="sng" dirty="0" smtClean="0">
                <a:solidFill>
                  <a:srgbClr val="FF0000"/>
                </a:solidFill>
              </a:rPr>
              <a:t>Our support</a:t>
            </a:r>
            <a:endParaRPr lang="en-GB" b="1" u="sng" dirty="0">
              <a:solidFill>
                <a:srgbClr val="FF0000"/>
              </a:solidFill>
            </a:endParaRPr>
          </a:p>
        </p:txBody>
      </p:sp>
      <p:sp>
        <p:nvSpPr>
          <p:cNvPr id="3" name="Content Placeholder 2"/>
          <p:cNvSpPr>
            <a:spLocks noGrp="1"/>
          </p:cNvSpPr>
          <p:nvPr>
            <p:ph idx="1"/>
          </p:nvPr>
        </p:nvSpPr>
        <p:spPr>
          <a:xfrm>
            <a:off x="0" y="1243734"/>
            <a:ext cx="12192000" cy="4351338"/>
          </a:xfrm>
        </p:spPr>
        <p:txBody>
          <a:bodyPr/>
          <a:lstStyle/>
          <a:p>
            <a:pPr marL="0" indent="0">
              <a:buNone/>
            </a:pPr>
            <a:r>
              <a:rPr lang="en-GB" sz="4400" dirty="0"/>
              <a:t>We recommend that all parents visit the CEOP Think U Know website for more information on keeping your child safe online www.thinkuknow.co.uk. www.net-aware.org.uk and </a:t>
            </a:r>
            <a:r>
              <a:rPr lang="en-GB" sz="4400" dirty="0">
                <a:hlinkClick r:id="rId2"/>
              </a:rPr>
              <a:t>www.getsafeonline.org</a:t>
            </a:r>
            <a:endParaRPr lang="en-GB" sz="4400"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144" y="4810453"/>
            <a:ext cx="2688856" cy="2047547"/>
          </a:xfrm>
          <a:prstGeom prst="rect">
            <a:avLst/>
          </a:prstGeom>
        </p:spPr>
      </p:pic>
    </p:spTree>
    <p:extLst>
      <p:ext uri="{BB962C8B-B14F-4D97-AF65-F5344CB8AC3E}">
        <p14:creationId xmlns:p14="http://schemas.microsoft.com/office/powerpoint/2010/main" val="1511722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GB" sz="6000" b="1" dirty="0" smtClean="0"/>
              <a:t>Final thought</a:t>
            </a:r>
            <a:endParaRPr lang="en-GB" sz="6000" b="1" dirty="0"/>
          </a:p>
        </p:txBody>
      </p:sp>
      <p:sp>
        <p:nvSpPr>
          <p:cNvPr id="3" name="Content Placeholder 2"/>
          <p:cNvSpPr>
            <a:spLocks noGrp="1"/>
          </p:cNvSpPr>
          <p:nvPr>
            <p:ph idx="1"/>
          </p:nvPr>
        </p:nvSpPr>
        <p:spPr>
          <a:xfrm>
            <a:off x="0" y="1077480"/>
            <a:ext cx="12192000" cy="3702338"/>
          </a:xfrm>
        </p:spPr>
        <p:txBody>
          <a:bodyPr/>
          <a:lstStyle/>
          <a:p>
            <a:endParaRPr lang="en-GB" sz="4400" dirty="0">
              <a:latin typeface="Aparajita" panose="020B0604020202020204" pitchFamily="34" charset="0"/>
              <a:cs typeface="Aparajita" panose="020B0604020202020204" pitchFamily="34" charset="0"/>
            </a:endParaRPr>
          </a:p>
          <a:p>
            <a:pPr marL="0" indent="0">
              <a:buNone/>
            </a:pPr>
            <a:r>
              <a:rPr lang="en-GB" sz="4400" dirty="0" smtClean="0">
                <a:latin typeface="Aparajita" panose="020B0604020202020204" pitchFamily="34" charset="0"/>
                <a:cs typeface="Aparajita" panose="020B0604020202020204" pitchFamily="34" charset="0"/>
              </a:rPr>
              <a:t>We are here to promote </a:t>
            </a:r>
            <a:r>
              <a:rPr lang="en-GB" sz="4400" dirty="0">
                <a:latin typeface="Aparajita" panose="020B0604020202020204" pitchFamily="34" charset="0"/>
                <a:cs typeface="Aparajita" panose="020B0604020202020204" pitchFamily="34" charset="0"/>
              </a:rPr>
              <a:t>the </a:t>
            </a:r>
            <a:r>
              <a:rPr lang="en-GB" sz="4400" b="1" dirty="0">
                <a:latin typeface="Aparajita" panose="020B0604020202020204" pitchFamily="34" charset="0"/>
                <a:cs typeface="Aparajita" panose="020B0604020202020204" pitchFamily="34" charset="0"/>
              </a:rPr>
              <a:t>safe and responsible use of the internet.</a:t>
            </a:r>
            <a:r>
              <a:rPr lang="en-GB" sz="4400" dirty="0">
                <a:latin typeface="Aparajita" panose="020B0604020202020204" pitchFamily="34" charset="0"/>
                <a:cs typeface="Aparajita" panose="020B0604020202020204" pitchFamily="34" charset="0"/>
              </a:rPr>
              <a:t> </a:t>
            </a:r>
            <a:r>
              <a:rPr lang="en-GB" sz="4400" dirty="0" smtClean="0">
                <a:latin typeface="Aparajita" panose="020B0604020202020204" pitchFamily="34" charset="0"/>
                <a:cs typeface="Aparajita" panose="020B0604020202020204" pitchFamily="34" charset="0"/>
              </a:rPr>
              <a:t> However, </a:t>
            </a:r>
            <a:r>
              <a:rPr lang="en-GB" sz="4400" dirty="0">
                <a:solidFill>
                  <a:srgbClr val="FF0000"/>
                </a:solidFill>
                <a:latin typeface="Aparajita" panose="020B0604020202020204" pitchFamily="34" charset="0"/>
                <a:cs typeface="Aparajita" panose="020B0604020202020204" pitchFamily="34" charset="0"/>
              </a:rPr>
              <a:t>i</a:t>
            </a:r>
            <a:r>
              <a:rPr lang="en-GB" sz="4400" dirty="0" smtClean="0">
                <a:solidFill>
                  <a:srgbClr val="FF0000"/>
                </a:solidFill>
                <a:latin typeface="Aparajita" panose="020B0604020202020204" pitchFamily="34" charset="0"/>
                <a:cs typeface="Aparajita" panose="020B0604020202020204" pitchFamily="34" charset="0"/>
              </a:rPr>
              <a:t>t </a:t>
            </a:r>
            <a:r>
              <a:rPr lang="en-GB" sz="4400" dirty="0">
                <a:solidFill>
                  <a:srgbClr val="FF0000"/>
                </a:solidFill>
                <a:latin typeface="Aparajita" panose="020B0604020202020204" pitchFamily="34" charset="0"/>
                <a:cs typeface="Aparajita" panose="020B0604020202020204" pitchFamily="34" charset="0"/>
              </a:rPr>
              <a:t>is only through a </a:t>
            </a:r>
            <a:r>
              <a:rPr lang="en-GB" sz="4400" b="1" dirty="0">
                <a:solidFill>
                  <a:srgbClr val="FF0000"/>
                </a:solidFill>
                <a:latin typeface="Aparajita" panose="020B0604020202020204" pitchFamily="34" charset="0"/>
                <a:cs typeface="Aparajita" panose="020B0604020202020204" pitchFamily="34" charset="0"/>
              </a:rPr>
              <a:t>collaborative effort between parents and teachers </a:t>
            </a:r>
            <a:r>
              <a:rPr lang="en-GB" sz="4400" dirty="0">
                <a:solidFill>
                  <a:srgbClr val="FF0000"/>
                </a:solidFill>
                <a:latin typeface="Aparajita" panose="020B0604020202020204" pitchFamily="34" charset="0"/>
                <a:cs typeface="Aparajita" panose="020B0604020202020204" pitchFamily="34" charset="0"/>
              </a:rPr>
              <a:t>that we will succeed in creating responsible and safe cyber citizens.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144" y="4810453"/>
            <a:ext cx="2688856" cy="2047547"/>
          </a:xfrm>
          <a:prstGeom prst="rect">
            <a:avLst/>
          </a:prstGeom>
        </p:spPr>
      </p:pic>
    </p:spTree>
    <p:extLst>
      <p:ext uri="{BB962C8B-B14F-4D97-AF65-F5344CB8AC3E}">
        <p14:creationId xmlns:p14="http://schemas.microsoft.com/office/powerpoint/2010/main" val="3985268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746" y="357043"/>
            <a:ext cx="10515600" cy="4351338"/>
          </a:xfrm>
        </p:spPr>
        <p:txBody>
          <a:bodyPr>
            <a:normAutofit/>
          </a:bodyPr>
          <a:lstStyle/>
          <a:p>
            <a:pPr marL="0" indent="0">
              <a:buNone/>
            </a:pPr>
            <a:r>
              <a:rPr lang="en-GB" sz="4000" b="1" u="sng" dirty="0" smtClean="0">
                <a:solidFill>
                  <a:srgbClr val="FF0000"/>
                </a:solidFill>
                <a:latin typeface="Aparajita" panose="020B0604020202020204" pitchFamily="34" charset="0"/>
                <a:cs typeface="Aparajita" panose="020B0604020202020204" pitchFamily="34" charset="0"/>
              </a:rPr>
              <a:t>What is the purpose of this session?</a:t>
            </a:r>
          </a:p>
          <a:p>
            <a:pPr marL="0" indent="0">
              <a:buNone/>
            </a:pPr>
            <a:endParaRPr lang="en-GB" sz="4000" dirty="0">
              <a:latin typeface="Aparajita" panose="020B0604020202020204" pitchFamily="34" charset="0"/>
              <a:cs typeface="Aparajita" panose="020B0604020202020204" pitchFamily="34" charset="0"/>
            </a:endParaRPr>
          </a:p>
          <a:p>
            <a:pPr marL="0" indent="0">
              <a:buNone/>
            </a:pPr>
            <a:r>
              <a:rPr lang="en-GB" sz="4000" dirty="0" smtClean="0">
                <a:latin typeface="Aparajita" panose="020B0604020202020204" pitchFamily="34" charset="0"/>
                <a:cs typeface="Aparajita" panose="020B0604020202020204" pitchFamily="34" charset="0"/>
              </a:rPr>
              <a:t>Parklands </a:t>
            </a:r>
            <a:r>
              <a:rPr lang="en-GB" sz="4000" dirty="0">
                <a:latin typeface="Aparajita" panose="020B0604020202020204" pitchFamily="34" charset="0"/>
                <a:cs typeface="Aparajita" panose="020B0604020202020204" pitchFamily="34" charset="0"/>
              </a:rPr>
              <a:t>Primary School is committed to promoting the </a:t>
            </a:r>
            <a:r>
              <a:rPr lang="en-GB" sz="4000" b="1" dirty="0">
                <a:latin typeface="Aparajita" panose="020B0604020202020204" pitchFamily="34" charset="0"/>
                <a:cs typeface="Aparajita" panose="020B0604020202020204" pitchFamily="34" charset="0"/>
              </a:rPr>
              <a:t>safe and responsible use of the </a:t>
            </a:r>
            <a:r>
              <a:rPr lang="en-GB" sz="4000" b="1" dirty="0" smtClean="0">
                <a:latin typeface="Aparajita" panose="020B0604020202020204" pitchFamily="34" charset="0"/>
                <a:cs typeface="Aparajita" panose="020B0604020202020204" pitchFamily="34" charset="0"/>
              </a:rPr>
              <a:t>internet.</a:t>
            </a:r>
            <a:r>
              <a:rPr lang="en-GB" sz="4000" dirty="0" smtClean="0">
                <a:latin typeface="Aparajita" panose="020B0604020202020204" pitchFamily="34" charset="0"/>
                <a:cs typeface="Aparajita" panose="020B0604020202020204" pitchFamily="34" charset="0"/>
              </a:rPr>
              <a:t> Therefore, </a:t>
            </a:r>
            <a:r>
              <a:rPr lang="en-GB" sz="4000" dirty="0">
                <a:latin typeface="Aparajita" panose="020B0604020202020204" pitchFamily="34" charset="0"/>
                <a:cs typeface="Aparajita" panose="020B0604020202020204" pitchFamily="34" charset="0"/>
              </a:rPr>
              <a:t>we feel it is our responsibility to raise this particular issue as a growing concern, due to the increase in inappropriate use of OoVoo, Skype, Instagram, Facebook and other texting sites.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144" y="4810453"/>
            <a:ext cx="2688856" cy="2047547"/>
          </a:xfrm>
          <a:prstGeom prst="rect">
            <a:avLst/>
          </a:prstGeom>
        </p:spPr>
      </p:pic>
    </p:spTree>
    <p:extLst>
      <p:ext uri="{BB962C8B-B14F-4D97-AF65-F5344CB8AC3E}">
        <p14:creationId xmlns:p14="http://schemas.microsoft.com/office/powerpoint/2010/main" val="1988957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85072" y="5717"/>
            <a:ext cx="5318601" cy="685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144" y="4810453"/>
            <a:ext cx="2688856" cy="2047547"/>
          </a:xfrm>
          <a:prstGeom prst="rect">
            <a:avLst/>
          </a:prstGeom>
        </p:spPr>
      </p:pic>
      <p:sp>
        <p:nvSpPr>
          <p:cNvPr id="4" name="TextBox 3"/>
          <p:cNvSpPr txBox="1"/>
          <p:nvPr/>
        </p:nvSpPr>
        <p:spPr>
          <a:xfrm rot="19499892">
            <a:off x="124692" y="1459561"/>
            <a:ext cx="2438400" cy="1938992"/>
          </a:xfrm>
          <a:prstGeom prst="rect">
            <a:avLst/>
          </a:prstGeom>
          <a:noFill/>
        </p:spPr>
        <p:txBody>
          <a:bodyPr wrap="square" rtlCol="0">
            <a:spAutoFit/>
          </a:bodyPr>
          <a:lstStyle/>
          <a:p>
            <a:r>
              <a:rPr lang="en-GB" sz="4000" dirty="0" smtClean="0"/>
              <a:t>Thank you</a:t>
            </a:r>
          </a:p>
          <a:p>
            <a:r>
              <a:rPr lang="en-GB" sz="4000" dirty="0"/>
              <a:t>f</a:t>
            </a:r>
            <a:r>
              <a:rPr lang="en-GB" sz="4000" dirty="0" smtClean="0"/>
              <a:t>or coming!</a:t>
            </a:r>
            <a:endParaRPr lang="en-GB" sz="4000" dirty="0"/>
          </a:p>
        </p:txBody>
      </p:sp>
    </p:spTree>
    <p:extLst>
      <p:ext uri="{BB962C8B-B14F-4D97-AF65-F5344CB8AC3E}">
        <p14:creationId xmlns:p14="http://schemas.microsoft.com/office/powerpoint/2010/main" val="1835902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4351338"/>
          </a:xfrm>
        </p:spPr>
        <p:txBody>
          <a:bodyPr>
            <a:noAutofit/>
          </a:bodyPr>
          <a:lstStyle/>
          <a:p>
            <a:pPr marL="0" indent="0">
              <a:buNone/>
            </a:pPr>
            <a:r>
              <a:rPr lang="en-GB" sz="4000" dirty="0">
                <a:latin typeface="Aparajita" panose="020B0604020202020204" pitchFamily="34" charset="0"/>
                <a:cs typeface="Aparajita" panose="020B0604020202020204" pitchFamily="34" charset="0"/>
              </a:rPr>
              <a:t>We understand that it is increasingly difficult to keep up with the ways our that our children are using new and ever changing technologies. Our children are </a:t>
            </a:r>
            <a:r>
              <a:rPr lang="en-GB" sz="4000" b="1" dirty="0">
                <a:latin typeface="Aparajita" panose="020B0604020202020204" pitchFamily="34" charset="0"/>
                <a:cs typeface="Aparajita" panose="020B0604020202020204" pitchFamily="34" charset="0"/>
              </a:rPr>
              <a:t>immersed</a:t>
            </a:r>
            <a:r>
              <a:rPr lang="en-GB" sz="4000" dirty="0">
                <a:latin typeface="Aparajita" panose="020B0604020202020204" pitchFamily="34" charset="0"/>
                <a:cs typeface="Aparajita" panose="020B0604020202020204" pitchFamily="34" charset="0"/>
              </a:rPr>
              <a:t> in a society that has become </a:t>
            </a:r>
            <a:r>
              <a:rPr lang="en-GB" sz="4000" b="1" dirty="0">
                <a:latin typeface="Aparajita" panose="020B0604020202020204" pitchFamily="34" charset="0"/>
                <a:cs typeface="Aparajita" panose="020B0604020202020204" pitchFamily="34" charset="0"/>
              </a:rPr>
              <a:t>dependent</a:t>
            </a:r>
            <a:r>
              <a:rPr lang="en-GB" sz="4000" dirty="0">
                <a:latin typeface="Aparajita" panose="020B0604020202020204" pitchFamily="34" charset="0"/>
                <a:cs typeface="Aparajita" panose="020B0604020202020204" pitchFamily="34" charset="0"/>
              </a:rPr>
              <a:t> on powerful computers, including smart phones, iPads, interactive online games and virtual communities.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144" y="4810453"/>
            <a:ext cx="2688856" cy="2047547"/>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1577"/>
            <a:ext cx="4685434" cy="314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187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GB" sz="4400" dirty="0">
                <a:latin typeface="Aparajita" panose="020B0604020202020204" pitchFamily="34" charset="0"/>
                <a:cs typeface="Aparajita" panose="020B0604020202020204" pitchFamily="34" charset="0"/>
              </a:rPr>
              <a:t>Websites such as Facebook, Instagram, Skype, </a:t>
            </a:r>
            <a:r>
              <a:rPr lang="en-GB" sz="4400" dirty="0" err="1">
                <a:latin typeface="Aparajita" panose="020B0604020202020204" pitchFamily="34" charset="0"/>
                <a:cs typeface="Aparajita" panose="020B0604020202020204" pitchFamily="34" charset="0"/>
              </a:rPr>
              <a:t>Whats</a:t>
            </a:r>
            <a:r>
              <a:rPr lang="en-GB" sz="4400" dirty="0">
                <a:latin typeface="Aparajita" panose="020B0604020202020204" pitchFamily="34" charset="0"/>
                <a:cs typeface="Aparajita" panose="020B0604020202020204" pitchFamily="34" charset="0"/>
              </a:rPr>
              <a:t> App, Viber and OoVoo, to name but a few, offer fantastic opportunities for communication and social </a:t>
            </a:r>
            <a:r>
              <a:rPr lang="en-GB" sz="4400" dirty="0" smtClean="0">
                <a:latin typeface="Aparajita" panose="020B0604020202020204" pitchFamily="34" charset="0"/>
                <a:cs typeface="Aparajita" panose="020B0604020202020204" pitchFamily="34" charset="0"/>
              </a:rPr>
              <a:t>connections. However, </a:t>
            </a:r>
            <a:r>
              <a:rPr lang="en-GB" sz="4400" dirty="0">
                <a:latin typeface="Aparajita" panose="020B0604020202020204" pitchFamily="34" charset="0"/>
                <a:cs typeface="Aparajita" panose="020B0604020202020204" pitchFamily="34" charset="0"/>
              </a:rPr>
              <a:t>they are created with </a:t>
            </a:r>
            <a:r>
              <a:rPr lang="en-GB" sz="4400" dirty="0" smtClean="0">
                <a:latin typeface="Aparajita" panose="020B0604020202020204" pitchFamily="34" charset="0"/>
                <a:cs typeface="Aparajita" panose="020B0604020202020204" pitchFamily="34" charset="0"/>
              </a:rPr>
              <a:t>an </a:t>
            </a:r>
            <a:r>
              <a:rPr lang="en-GB" sz="4400" dirty="0">
                <a:latin typeface="Aparajita" panose="020B0604020202020204" pitchFamily="34" charset="0"/>
                <a:cs typeface="Aparajita" panose="020B0604020202020204" pitchFamily="34" charset="0"/>
              </a:rPr>
              <a:t>audience in </a:t>
            </a:r>
            <a:r>
              <a:rPr lang="en-GB" sz="4400" dirty="0" smtClean="0">
                <a:latin typeface="Aparajita" panose="020B0604020202020204" pitchFamily="34" charset="0"/>
                <a:cs typeface="Aparajita" panose="020B0604020202020204" pitchFamily="34" charset="0"/>
              </a:rPr>
              <a:t>mind. This is especially relevant for </a:t>
            </a:r>
            <a:r>
              <a:rPr lang="en-GB" sz="4400" dirty="0">
                <a:latin typeface="Aparajita" panose="020B0604020202020204" pitchFamily="34" charset="0"/>
                <a:cs typeface="Aparajita" panose="020B0604020202020204" pitchFamily="34" charset="0"/>
              </a:rPr>
              <a:t>sites such as </a:t>
            </a:r>
            <a:r>
              <a:rPr lang="en-GB" sz="4400" b="1" dirty="0">
                <a:latin typeface="Aparajita" panose="020B0604020202020204" pitchFamily="34" charset="0"/>
                <a:cs typeface="Aparajita" panose="020B0604020202020204" pitchFamily="34" charset="0"/>
              </a:rPr>
              <a:t>Facebook</a:t>
            </a:r>
            <a:r>
              <a:rPr lang="en-GB" sz="4400" dirty="0">
                <a:latin typeface="Aparajita" panose="020B0604020202020204" pitchFamily="34" charset="0"/>
                <a:cs typeface="Aparajita" panose="020B0604020202020204" pitchFamily="34" charset="0"/>
              </a:rPr>
              <a:t> and </a:t>
            </a:r>
            <a:r>
              <a:rPr lang="en-GB" sz="4400" b="1" dirty="0" smtClean="0">
                <a:latin typeface="Aparajita" panose="020B0604020202020204" pitchFamily="34" charset="0"/>
                <a:cs typeface="Aparajita" panose="020B0604020202020204" pitchFamily="34" charset="0"/>
              </a:rPr>
              <a:t>Instagram</a:t>
            </a:r>
            <a:r>
              <a:rPr lang="en-GB" sz="4400" dirty="0" smtClean="0">
                <a:latin typeface="Aparajita" panose="020B0604020202020204" pitchFamily="34" charset="0"/>
                <a:cs typeface="Aparajita" panose="020B0604020202020204" pitchFamily="34" charset="0"/>
              </a:rPr>
              <a:t>, </a:t>
            </a:r>
            <a:r>
              <a:rPr lang="en-GB" sz="4400" dirty="0">
                <a:latin typeface="Aparajita" panose="020B0604020202020204" pitchFamily="34" charset="0"/>
                <a:cs typeface="Aparajita" panose="020B0604020202020204" pitchFamily="34" charset="0"/>
              </a:rPr>
              <a:t>which are specifically for those </a:t>
            </a:r>
            <a:r>
              <a:rPr lang="en-GB" sz="4400" b="1" dirty="0">
                <a:latin typeface="Aparajita" panose="020B0604020202020204" pitchFamily="34" charset="0"/>
                <a:cs typeface="Aparajita" panose="020B0604020202020204" pitchFamily="34" charset="0"/>
              </a:rPr>
              <a:t>over 13 years old</a:t>
            </a:r>
            <a:r>
              <a:rPr lang="en-GB" sz="4400" dirty="0">
                <a:latin typeface="Aparajita" panose="020B0604020202020204" pitchFamily="34" charset="0"/>
                <a:cs typeface="Aparajita" panose="020B0604020202020204" pitchFamily="34"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144" y="4810453"/>
            <a:ext cx="2688856" cy="2047547"/>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454" y="4048452"/>
            <a:ext cx="2216727" cy="221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7549" y="3776663"/>
            <a:ext cx="3739573" cy="248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120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691"/>
            <a:ext cx="12192000" cy="1325563"/>
          </a:xfrm>
        </p:spPr>
        <p:txBody>
          <a:bodyPr>
            <a:normAutofit fontScale="90000"/>
          </a:bodyPr>
          <a:lstStyle/>
          <a:p>
            <a:r>
              <a:rPr lang="en-GB" b="1" dirty="0" smtClean="0">
                <a:solidFill>
                  <a:srgbClr val="FF0000"/>
                </a:solidFill>
                <a:latin typeface="Aparajita" panose="020B0604020202020204" pitchFamily="34" charset="0"/>
                <a:cs typeface="Aparajita" panose="020B0604020202020204" pitchFamily="34" charset="0"/>
              </a:rPr>
              <a:t/>
            </a:r>
            <a:br>
              <a:rPr lang="en-GB" b="1" dirty="0" smtClean="0">
                <a:solidFill>
                  <a:srgbClr val="FF0000"/>
                </a:solidFill>
                <a:latin typeface="Aparajita" panose="020B0604020202020204" pitchFamily="34" charset="0"/>
                <a:cs typeface="Aparajita" panose="020B0604020202020204" pitchFamily="34" charset="0"/>
              </a:rPr>
            </a:br>
            <a:r>
              <a:rPr lang="en-GB" b="1" dirty="0" smtClean="0">
                <a:solidFill>
                  <a:srgbClr val="FF0000"/>
                </a:solidFill>
                <a:latin typeface="Aparajita" panose="020B0604020202020204" pitchFamily="34" charset="0"/>
                <a:cs typeface="Aparajita" panose="020B0604020202020204" pitchFamily="34" charset="0"/>
              </a:rPr>
              <a:t>Many </a:t>
            </a:r>
            <a:r>
              <a:rPr lang="en-GB" b="1" dirty="0">
                <a:solidFill>
                  <a:srgbClr val="FF0000"/>
                </a:solidFill>
                <a:latin typeface="Aparajita" panose="020B0604020202020204" pitchFamily="34" charset="0"/>
                <a:cs typeface="Aparajita" panose="020B0604020202020204" pitchFamily="34" charset="0"/>
              </a:rPr>
              <a:t>of the issues that have been brought to our attention recently have involved the use of:</a:t>
            </a:r>
            <a:r>
              <a:rPr lang="en-GB" dirty="0"/>
              <a:t/>
            </a:r>
            <a:br>
              <a:rPr lang="en-GB" dirty="0"/>
            </a:br>
            <a:endParaRPr lang="en-GB" dirty="0"/>
          </a:p>
        </p:txBody>
      </p:sp>
      <p:sp>
        <p:nvSpPr>
          <p:cNvPr id="3" name="Content Placeholder 2"/>
          <p:cNvSpPr>
            <a:spLocks noGrp="1"/>
          </p:cNvSpPr>
          <p:nvPr>
            <p:ph idx="1"/>
          </p:nvPr>
        </p:nvSpPr>
        <p:spPr>
          <a:xfrm>
            <a:off x="0" y="1063624"/>
            <a:ext cx="12039600" cy="5448012"/>
          </a:xfrm>
        </p:spPr>
        <p:txBody>
          <a:bodyPr>
            <a:normAutofit lnSpcReduction="10000"/>
          </a:bodyPr>
          <a:lstStyle/>
          <a:p>
            <a:pPr marL="0" indent="0">
              <a:buNone/>
            </a:pPr>
            <a:endParaRPr lang="en-GB" dirty="0"/>
          </a:p>
          <a:p>
            <a:pPr marL="0" indent="0">
              <a:buNone/>
            </a:pPr>
            <a:r>
              <a:rPr lang="en-GB" sz="4400" dirty="0" smtClean="0">
                <a:latin typeface="Aparajita" panose="020B0604020202020204" pitchFamily="34" charset="0"/>
                <a:cs typeface="Aparajita" panose="020B0604020202020204" pitchFamily="34" charset="0"/>
              </a:rPr>
              <a:t>Instagram </a:t>
            </a:r>
            <a:r>
              <a:rPr lang="en-GB" sz="4400" dirty="0">
                <a:latin typeface="Aparajita" panose="020B0604020202020204" pitchFamily="34" charset="0"/>
                <a:cs typeface="Aparajita" panose="020B0604020202020204" pitchFamily="34" charset="0"/>
              </a:rPr>
              <a:t>- an online mobile photo sharing, video sharing and social networking service which enables its users to take pictures and videos and share them on a variety of social networking platforms. </a:t>
            </a:r>
            <a:endParaRPr lang="en-GB" sz="4400" dirty="0" smtClean="0">
              <a:latin typeface="Aparajita" panose="020B0604020202020204" pitchFamily="34" charset="0"/>
              <a:cs typeface="Aparajita" panose="020B0604020202020204" pitchFamily="34" charset="0"/>
            </a:endParaRPr>
          </a:p>
          <a:p>
            <a:pPr marL="0" indent="0">
              <a:buNone/>
            </a:pPr>
            <a:endParaRPr lang="en-GB" sz="4400" dirty="0">
              <a:latin typeface="Aparajita" panose="020B0604020202020204" pitchFamily="34" charset="0"/>
              <a:cs typeface="Aparajita" panose="020B0604020202020204" pitchFamily="34" charset="0"/>
            </a:endParaRPr>
          </a:p>
          <a:p>
            <a:pPr marL="0" indent="0">
              <a:buNone/>
            </a:pPr>
            <a:endParaRPr lang="en-GB" dirty="0" smtClean="0">
              <a:latin typeface="Aparajita" panose="020B0604020202020204" pitchFamily="34" charset="0"/>
              <a:cs typeface="Aparajita" panose="020B0604020202020204" pitchFamily="34" charset="0"/>
            </a:endParaRPr>
          </a:p>
          <a:p>
            <a:pPr marL="0" indent="0">
              <a:buNone/>
            </a:pPr>
            <a:endParaRPr lang="en-GB" dirty="0">
              <a:latin typeface="Aparajita" panose="020B0604020202020204" pitchFamily="34" charset="0"/>
              <a:cs typeface="Aparajita" panose="020B0604020202020204" pitchFamily="34" charset="0"/>
            </a:endParaRPr>
          </a:p>
          <a:p>
            <a:pPr marL="0" indent="0">
              <a:buNone/>
            </a:pPr>
            <a:endParaRPr lang="en-GB" dirty="0" smtClean="0">
              <a:latin typeface="Aparajita" panose="020B0604020202020204" pitchFamily="34" charset="0"/>
              <a:cs typeface="Aparajita" panose="020B0604020202020204" pitchFamily="34" charset="0"/>
            </a:endParaRPr>
          </a:p>
          <a:p>
            <a:pPr marL="0" indent="0">
              <a:buNone/>
            </a:pPr>
            <a:r>
              <a:rPr lang="en-GB" b="1" dirty="0" smtClean="0">
                <a:latin typeface="Aparajita" panose="020B0604020202020204" pitchFamily="34" charset="0"/>
                <a:cs typeface="Aparajita" panose="020B0604020202020204" pitchFamily="34" charset="0"/>
              </a:rPr>
              <a:t>You </a:t>
            </a:r>
            <a:r>
              <a:rPr lang="en-GB" b="1" dirty="0">
                <a:latin typeface="Aparajita" panose="020B0604020202020204" pitchFamily="34" charset="0"/>
                <a:cs typeface="Aparajita" panose="020B0604020202020204" pitchFamily="34" charset="0"/>
              </a:rPr>
              <a:t>are required to be at least 13 years old before you can create an account. </a:t>
            </a:r>
            <a:endParaRPr lang="en-GB" b="1" dirty="0" smtClean="0">
              <a:latin typeface="Aparajita" panose="020B0604020202020204" pitchFamily="34" charset="0"/>
              <a:cs typeface="Aparajita" panose="020B0604020202020204" pitchFamily="34" charset="0"/>
            </a:endParaRPr>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144" y="4810453"/>
            <a:ext cx="2688856" cy="2047547"/>
          </a:xfrm>
          <a:prstGeom prst="rect">
            <a:avLst/>
          </a:prstGeom>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026" y="3336243"/>
            <a:ext cx="3251931" cy="216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482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182" y="163079"/>
            <a:ext cx="12018818" cy="4351338"/>
          </a:xfrm>
        </p:spPr>
        <p:txBody>
          <a:bodyPr>
            <a:normAutofit/>
          </a:bodyPr>
          <a:lstStyle/>
          <a:p>
            <a:pPr marL="0" indent="0">
              <a:buNone/>
            </a:pPr>
            <a:r>
              <a:rPr lang="en-GB" sz="4800" dirty="0" smtClean="0"/>
              <a:t>Facebook </a:t>
            </a:r>
            <a:r>
              <a:rPr lang="en-GB" sz="4800" dirty="0"/>
              <a:t>- a social networking site. </a:t>
            </a:r>
            <a:r>
              <a:rPr lang="en-GB" sz="4800" b="1" dirty="0"/>
              <a:t>You are required to be at least 13 years old before you can create an account.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17" y="2718416"/>
            <a:ext cx="2493819" cy="2493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144" y="4810453"/>
            <a:ext cx="2688856" cy="2047547"/>
          </a:xfrm>
          <a:prstGeom prst="rect">
            <a:avLst/>
          </a:prstGeom>
        </p:spPr>
      </p:pic>
    </p:spTree>
    <p:extLst>
      <p:ext uri="{BB962C8B-B14F-4D97-AF65-F5344CB8AC3E}">
        <p14:creationId xmlns:p14="http://schemas.microsoft.com/office/powerpoint/2010/main" val="3684227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5278582"/>
          </a:xfrm>
        </p:spPr>
        <p:txBody>
          <a:bodyPr>
            <a:normAutofit/>
          </a:bodyPr>
          <a:lstStyle/>
          <a:p>
            <a:pPr marL="0" indent="0">
              <a:buNone/>
            </a:pPr>
            <a:endParaRPr lang="en-GB" sz="4400" dirty="0" smtClean="0"/>
          </a:p>
          <a:p>
            <a:pPr marL="0" indent="0">
              <a:buNone/>
            </a:pPr>
            <a:r>
              <a:rPr lang="en-GB" sz="4400" dirty="0" smtClean="0"/>
              <a:t>WhatsApp </a:t>
            </a:r>
            <a:r>
              <a:rPr lang="en-GB" sz="4400" dirty="0"/>
              <a:t>– An instant messaging app for smartphones. </a:t>
            </a:r>
            <a:r>
              <a:rPr lang="en-GB" sz="4400" b="1" dirty="0"/>
              <a:t>The user agreement requires users to be age 16 or older. </a:t>
            </a:r>
          </a:p>
          <a:p>
            <a:pPr marL="0" indent="0">
              <a:buNone/>
            </a:pPr>
            <a:endParaRPr lang="en-GB"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927" y="3067050"/>
            <a:ext cx="4876569" cy="286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144" y="4810453"/>
            <a:ext cx="2688856" cy="2047547"/>
          </a:xfrm>
          <a:prstGeom prst="rect">
            <a:avLst/>
          </a:prstGeom>
        </p:spPr>
      </p:pic>
    </p:spTree>
    <p:extLst>
      <p:ext uri="{BB962C8B-B14F-4D97-AF65-F5344CB8AC3E}">
        <p14:creationId xmlns:p14="http://schemas.microsoft.com/office/powerpoint/2010/main" val="4219865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516"/>
            <a:ext cx="12192000" cy="4351338"/>
          </a:xfrm>
        </p:spPr>
        <p:txBody>
          <a:bodyPr>
            <a:normAutofit/>
          </a:bodyPr>
          <a:lstStyle/>
          <a:p>
            <a:pPr marL="0" indent="0">
              <a:buNone/>
            </a:pPr>
            <a:r>
              <a:rPr lang="en-GB" sz="4400" dirty="0"/>
              <a:t>OoVoo which is a video and messaging app, it allows video chats of up to 12 people at one time. </a:t>
            </a:r>
            <a:r>
              <a:rPr lang="en-GB" sz="4400" b="1" dirty="0"/>
              <a:t>You are required to be at least 13 years old </a:t>
            </a:r>
            <a:r>
              <a:rPr lang="en-GB" sz="4400" dirty="0"/>
              <a:t>before you can create an account. </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144" y="4810453"/>
            <a:ext cx="2688856" cy="2047547"/>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28" y="2859231"/>
            <a:ext cx="3387436" cy="329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291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4351338"/>
          </a:xfrm>
        </p:spPr>
        <p:txBody>
          <a:bodyPr>
            <a:normAutofit/>
          </a:bodyPr>
          <a:lstStyle/>
          <a:p>
            <a:pPr marL="0" indent="0">
              <a:buNone/>
            </a:pPr>
            <a:r>
              <a:rPr lang="en-GB" sz="4800" dirty="0" smtClean="0"/>
              <a:t>Skype </a:t>
            </a:r>
            <a:r>
              <a:rPr lang="en-GB" sz="4800" dirty="0"/>
              <a:t>- a video and messaging app. </a:t>
            </a:r>
            <a:r>
              <a:rPr lang="en-GB" sz="4800" b="1" dirty="0"/>
              <a:t>You are required to be at least 13 years old </a:t>
            </a:r>
            <a:r>
              <a:rPr lang="en-GB" sz="4800" dirty="0"/>
              <a:t>before you can create an account. </a:t>
            </a:r>
          </a:p>
          <a:p>
            <a:endParaRPr lang="en-GB" dirty="0"/>
          </a:p>
          <a:p>
            <a:pPr marL="0" indent="0">
              <a:buNone/>
            </a:pP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144" y="4810453"/>
            <a:ext cx="2688856" cy="2047547"/>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53" y="2481158"/>
            <a:ext cx="3061855" cy="4178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896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1216</Words>
  <Application>Microsoft Office PowerPoint</Application>
  <PresentationFormat>Widescreen</PresentationFormat>
  <Paragraphs>66</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Aparajita</vt:lpstr>
      <vt:lpstr>Arial</vt:lpstr>
      <vt:lpstr>Calibri</vt:lpstr>
      <vt:lpstr>Calibri Light</vt:lpstr>
      <vt:lpstr>Office Theme</vt:lpstr>
      <vt:lpstr>Safe Social Networking: Parent Workshop</vt:lpstr>
      <vt:lpstr>PowerPoint Presentation</vt:lpstr>
      <vt:lpstr>PowerPoint Presentation</vt:lpstr>
      <vt:lpstr>PowerPoint Presentation</vt:lpstr>
      <vt:lpstr> Many of the issues that have been brought to our attention recently have involved the use of: </vt:lpstr>
      <vt:lpstr>PowerPoint Presentation</vt:lpstr>
      <vt:lpstr>PowerPoint Presentation</vt:lpstr>
      <vt:lpstr>PowerPoint Presentation</vt:lpstr>
      <vt:lpstr>PowerPoint Presentation</vt:lpstr>
      <vt:lpstr>What are the implications?</vt:lpstr>
      <vt:lpstr>PowerPoint Presentation</vt:lpstr>
      <vt:lpstr>PowerPoint Presentation</vt:lpstr>
      <vt:lpstr>What does this mean for you?</vt:lpstr>
      <vt:lpstr>Key point:</vt:lpstr>
      <vt:lpstr>Tips:</vt:lpstr>
      <vt:lpstr>Tips:</vt:lpstr>
      <vt:lpstr>Our support</vt:lpstr>
      <vt:lpstr>Our support</vt:lpstr>
      <vt:lpstr>Final thought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E-safety Parent Workshop</dc:title>
  <dc:creator>nharris30.311</dc:creator>
  <cp:lastModifiedBy>nharris30.311</cp:lastModifiedBy>
  <cp:revision>29</cp:revision>
  <dcterms:created xsi:type="dcterms:W3CDTF">2016-02-11T16:46:54Z</dcterms:created>
  <dcterms:modified xsi:type="dcterms:W3CDTF">2016-03-02T12:25:45Z</dcterms:modified>
</cp:coreProperties>
</file>