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4"/>
  </p:sldMasterIdLst>
  <p:notesMasterIdLst>
    <p:notesMasterId r:id="rId7"/>
  </p:notesMasterIdLst>
  <p:handoutMasterIdLst>
    <p:handoutMasterId r:id="rId8"/>
  </p:handoutMasterIdLst>
  <p:sldIdLst>
    <p:sldId id="278" r:id="rId5"/>
    <p:sldId id="266" r:id="rId6"/>
  </p:sldIdLst>
  <p:sldSz cx="6858000" cy="9144000" type="screen4x3"/>
  <p:notesSz cx="6797675" cy="987425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336"/>
    <a:srgbClr val="DCD7D2"/>
    <a:srgbClr val="8B7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showGuides="1">
      <p:cViewPr>
        <p:scale>
          <a:sx n="80" d="100"/>
          <a:sy n="80" d="100"/>
        </p:scale>
        <p:origin x="-1526" y="974"/>
      </p:cViewPr>
      <p:guideLst>
        <p:guide orient="horz" pos="2880"/>
        <p:guide pos="2160"/>
      </p:guideLst>
    </p:cSldViewPr>
  </p:slideViewPr>
  <p:notesTextViewPr>
    <p:cViewPr>
      <p:scale>
        <a:sx n="1" d="1"/>
        <a:sy n="1" d="1"/>
      </p:scale>
      <p:origin x="0" y="0"/>
    </p:cViewPr>
  </p:notesTextViewPr>
  <p:notesViewPr>
    <p:cSldViewPr snapToGrid="0">
      <p:cViewPr varScale="1">
        <p:scale>
          <a:sx n="85" d="100"/>
          <a:sy n="85" d="100"/>
        </p:scale>
        <p:origin x="-3150" y="-9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659" cy="493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4"/>
            <a:ext cx="2945659" cy="493712"/>
          </a:xfrm>
          <a:prstGeom prst="rect">
            <a:avLst/>
          </a:prstGeom>
        </p:spPr>
        <p:txBody>
          <a:bodyPr vert="horz" lIns="91440" tIns="45720" rIns="91440" bIns="45720" rtlCol="0"/>
          <a:lstStyle>
            <a:lvl1pPr algn="r">
              <a:defRPr sz="1200"/>
            </a:lvl1pPr>
          </a:lstStyle>
          <a:p>
            <a:fld id="{F8855837-FE34-4C9F-8A36-C64EEE12EBBE}" type="datetimeFigureOut">
              <a:rPr lang="en-GB" smtClean="0"/>
              <a:t>24/03/2016</a:t>
            </a:fld>
            <a:endParaRPr lang="en-GB"/>
          </a:p>
        </p:txBody>
      </p:sp>
      <p:sp>
        <p:nvSpPr>
          <p:cNvPr id="4" name="Footer Placeholder 3"/>
          <p:cNvSpPr>
            <a:spLocks noGrp="1"/>
          </p:cNvSpPr>
          <p:nvPr>
            <p:ph type="ftr" sz="quarter" idx="2"/>
          </p:nvPr>
        </p:nvSpPr>
        <p:spPr>
          <a:xfrm>
            <a:off x="0" y="9378828"/>
            <a:ext cx="2945659"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8"/>
            <a:ext cx="2945659" cy="493712"/>
          </a:xfrm>
          <a:prstGeom prst="rect">
            <a:avLst/>
          </a:prstGeom>
        </p:spPr>
        <p:txBody>
          <a:bodyPr vert="horz" lIns="91440" tIns="45720" rIns="91440" bIns="45720" rtlCol="0" anchor="b"/>
          <a:lstStyle>
            <a:lvl1pPr algn="r">
              <a:defRPr sz="1200"/>
            </a:lvl1pPr>
          </a:lstStyle>
          <a:p>
            <a:fld id="{459F5756-C641-4B36-8A3E-D58326F0AFD8}" type="slidenum">
              <a:rPr lang="en-GB" smtClean="0"/>
              <a:t>‹#›</a:t>
            </a:fld>
            <a:endParaRPr lang="en-GB"/>
          </a:p>
        </p:txBody>
      </p:sp>
    </p:spTree>
    <p:extLst>
      <p:ext uri="{BB962C8B-B14F-4D97-AF65-F5344CB8AC3E}">
        <p14:creationId xmlns:p14="http://schemas.microsoft.com/office/powerpoint/2010/main" val="386137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3"/>
            <a:ext cx="2945659" cy="495427"/>
          </a:xfrm>
          <a:prstGeom prst="rect">
            <a:avLst/>
          </a:prstGeom>
        </p:spPr>
        <p:txBody>
          <a:bodyPr vert="horz" lIns="91440" tIns="45720" rIns="91440" bIns="45720" rtlCol="0"/>
          <a:lstStyle>
            <a:lvl1pPr algn="r">
              <a:defRPr sz="1200"/>
            </a:lvl1pPr>
          </a:lstStyle>
          <a:p>
            <a:fld id="{00E40618-C051-4672-B551-1591327FF309}" type="datetimeFigureOut">
              <a:rPr lang="en-GB" smtClean="0"/>
              <a:t>24/03/2016</a:t>
            </a:fld>
            <a:endParaRPr lang="en-GB"/>
          </a:p>
        </p:txBody>
      </p:sp>
      <p:sp>
        <p:nvSpPr>
          <p:cNvPr id="4" name="Slide Image Placeholder 3"/>
          <p:cNvSpPr>
            <a:spLocks noGrp="1" noRot="1" noChangeAspect="1"/>
          </p:cNvSpPr>
          <p:nvPr>
            <p:ph type="sldImg" idx="2"/>
          </p:nvPr>
        </p:nvSpPr>
        <p:spPr>
          <a:xfrm>
            <a:off x="2149475" y="1235075"/>
            <a:ext cx="249872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3C744D5-815D-4A44-9D88-3D93FB21AE7C}" type="slidenum">
              <a:rPr lang="en-GB" smtClean="0"/>
              <a:t>‹#›</a:t>
            </a:fld>
            <a:endParaRPr lang="en-GB"/>
          </a:p>
        </p:txBody>
      </p:sp>
    </p:spTree>
    <p:extLst>
      <p:ext uri="{BB962C8B-B14F-4D97-AF65-F5344CB8AC3E}">
        <p14:creationId xmlns:p14="http://schemas.microsoft.com/office/powerpoint/2010/main" val="39113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10284704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178724190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1785737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dirty="0"/>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solidFill>
                  <a:schemeClr val="tx2"/>
                </a:solidFill>
              </a:defRPr>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cxnSp>
        <p:nvCxnSpPr>
          <p:cNvPr id="29" name="Straight Connector 28"/>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34"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5" name="Group 34"/>
          <p:cNvGrpSpPr/>
          <p:nvPr userDrawn="1"/>
        </p:nvGrpSpPr>
        <p:grpSpPr>
          <a:xfrm>
            <a:off x="5131260" y="334274"/>
            <a:ext cx="1383840" cy="301625"/>
            <a:chOff x="6841680" y="250705"/>
            <a:chExt cx="1845120" cy="226219"/>
          </a:xfrm>
          <a:solidFill>
            <a:srgbClr val="DCD7D2"/>
          </a:solidFill>
        </p:grpSpPr>
        <p:grpSp>
          <p:nvGrpSpPr>
            <p:cNvPr id="36" name="Group 35"/>
            <p:cNvGrpSpPr/>
            <p:nvPr userDrawn="1"/>
          </p:nvGrpSpPr>
          <p:grpSpPr>
            <a:xfrm>
              <a:off x="7636668" y="250705"/>
              <a:ext cx="1050132" cy="226219"/>
              <a:chOff x="5619750" y="251047"/>
              <a:chExt cx="1050132" cy="226219"/>
            </a:xfrm>
            <a:grpFill/>
          </p:grpSpPr>
          <p:sp>
            <p:nvSpPr>
              <p:cNvPr id="45" name="Rectangle 4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ight Triangle 45"/>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 name="Parallelogram 36"/>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Parallelogram 37"/>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Parallelogram 38"/>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Parallelogram 39"/>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Parallelogram 40"/>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Parallelogram 41"/>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Parallelogram 42"/>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Parallelogram 43"/>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1063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Generic">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F1336"/>
                </a:solidFill>
                <a:effectLst/>
                <a:uLnTx/>
                <a:uFillTx/>
                <a:latin typeface="+mj-lt"/>
              </a:rPr>
              <a:t>Creating Real Value.</a:t>
            </a:r>
            <a:endParaRPr kumimoji="0" lang="en-GB" sz="1400" b="0" i="0" u="none" strike="noStrike" kern="1200" cap="none" spc="0" normalizeH="0" baseline="0" noProof="0" dirty="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dirty="0" smtClean="0">
                <a:solidFill>
                  <a:schemeClr val="bg1"/>
                </a:solidFill>
              </a:rPr>
              <a:t>Date</a:t>
            </a:r>
            <a:r>
              <a:rPr lang="en-US" sz="1000" b="1" baseline="0" dirty="0" smtClean="0">
                <a:solidFill>
                  <a:schemeClr val="bg1"/>
                </a:solidFill>
              </a:rPr>
              <a:t> goes here</a:t>
            </a:r>
            <a:endParaRPr lang="en-US" sz="1000" b="1" dirty="0" smtClean="0">
              <a:solidFill>
                <a:schemeClr val="bg1"/>
              </a:solidFill>
            </a:endParaRPr>
          </a:p>
          <a:p>
            <a:pPr>
              <a:lnSpc>
                <a:spcPts val="1200"/>
              </a:lnSpc>
              <a:spcBef>
                <a:spcPts val="0"/>
              </a:spcBef>
            </a:pPr>
            <a:r>
              <a:rPr lang="en-US" sz="1000" dirty="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dirty="0" smtClean="0">
                <a:solidFill>
                  <a:schemeClr val="bg1"/>
                </a:solidFill>
              </a:rPr>
              <a:t>Private &amp; confidential</a:t>
            </a:r>
          </a:p>
          <a:p>
            <a:pPr>
              <a:lnSpc>
                <a:spcPts val="700"/>
              </a:lnSpc>
              <a:spcBef>
                <a:spcPts val="0"/>
              </a:spcBef>
              <a:spcAft>
                <a:spcPts val="300"/>
              </a:spcAft>
            </a:pPr>
            <a:r>
              <a:rPr lang="en-US" sz="600" dirty="0" smtClean="0">
                <a:solidFill>
                  <a:schemeClr val="bg1"/>
                </a:solidFill>
              </a:rPr>
              <a:t>This document is issued by InfraRed Capital Partners Limited („InfraRed‟) and prepared by InfraRed NF Advisers Limited („INFIA‟). InfraRed is </a:t>
            </a:r>
            <a:r>
              <a:rPr lang="en-US" sz="600" dirty="0" err="1" smtClean="0">
                <a:solidFill>
                  <a:schemeClr val="bg1"/>
                </a:solidFill>
              </a:rPr>
              <a:t>authorised</a:t>
            </a:r>
            <a:r>
              <a:rPr lang="en-US" sz="600" dirty="0" smtClean="0">
                <a:solidFill>
                  <a:schemeClr val="bg1"/>
                </a:solidFill>
              </a:rPr>
              <a:t>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dirty="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3" name="Rectangle 12"/>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938234"/>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guide id="3" pos="3408" userDrawn="1">
          <p15:clr>
            <a:srgbClr val="FBAE40"/>
          </p15:clr>
        </p15:guide>
        <p15:guide id="4" orient="horz" pos="1756" userDrawn="1">
          <p15:clr>
            <a:srgbClr val="FBAE40"/>
          </p15:clr>
        </p15:guide>
        <p15:guide id="5" orient="horz" pos="4056" userDrawn="1">
          <p15:clr>
            <a:srgbClr val="FBAE40"/>
          </p15:clr>
        </p15:guide>
        <p15:guide id="6" pos="5401" userDrawn="1">
          <p15:clr>
            <a:srgbClr val="FBAE40"/>
          </p15:clr>
        </p15:guide>
        <p15:guide id="7" pos="4099" userDrawn="1">
          <p15:clr>
            <a:srgbClr val="FBAE40"/>
          </p15:clr>
        </p15:guide>
        <p15:guide id="8" pos="215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Generic 2">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l="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2" name="Rectangle 11"/>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286896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Secondary Infrastructur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0" name="Rectangle 9"/>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53670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Development Infrastructur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1" name="Rectangle 10"/>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8980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Environmental  Infrastructure">
    <p:spTree>
      <p:nvGrpSpPr>
        <p:cNvPr id="1" name=""/>
        <p:cNvGrpSpPr/>
        <p:nvPr/>
      </p:nvGrpSpPr>
      <p:grpSpPr>
        <a:xfrm>
          <a:off x="0" y="0"/>
          <a:ext cx="0" cy="0"/>
          <a:chOff x="0" y="0"/>
          <a:chExt cx="0" cy="0"/>
        </a:xfrm>
      </p:grpSpPr>
      <p:sp>
        <p:nvSpPr>
          <p:cNvPr id="9" name="Picture Holder"/>
          <p:cNvSpPr/>
          <p:nvPr userDrawn="1"/>
        </p:nvSpPr>
        <p:spPr>
          <a:xfrm>
            <a:off x="361" y="3719227"/>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r="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2" name="Rectangle 11"/>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57069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Euro Real Estat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1" name="Rectangle 10"/>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83587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51063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70973044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424081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574613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DC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96301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5">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89154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6">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897027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7">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3975863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8">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467610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8" name="Slide Number Placeholder 7"/>
          <p:cNvSpPr>
            <a:spLocks noGrp="1"/>
          </p:cNvSpPr>
          <p:nvPr>
            <p:ph type="sldNum" sz="quarter" idx="11"/>
          </p:nvPr>
        </p:nvSpPr>
        <p:spPr/>
        <p:txBody>
          <a:bodyPr/>
          <a:lstStyle/>
          <a:p>
            <a:fld id="{FF7F0004-439E-4C06-9D12-964A26B10E33}" type="slidenum">
              <a:rPr lang="en-GB" smtClean="0"/>
              <a:pPr/>
              <a:t>‹#›</a:t>
            </a:fld>
            <a:endParaRPr lang="en-GB"/>
          </a:p>
        </p:txBody>
      </p:sp>
      <p:cxnSp>
        <p:nvCxnSpPr>
          <p:cNvPr id="9" name="Straight Connector 8"/>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4"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5" name="Group 14"/>
          <p:cNvGrpSpPr/>
          <p:nvPr userDrawn="1"/>
        </p:nvGrpSpPr>
        <p:grpSpPr>
          <a:xfrm>
            <a:off x="5131260" y="334274"/>
            <a:ext cx="1383840" cy="301625"/>
            <a:chOff x="6841680" y="250705"/>
            <a:chExt cx="1845120" cy="226219"/>
          </a:xfrm>
          <a:solidFill>
            <a:srgbClr val="DCD7D2"/>
          </a:solidFill>
        </p:grpSpPr>
        <p:grpSp>
          <p:nvGrpSpPr>
            <p:cNvPr id="16" name="Group 15"/>
            <p:cNvGrpSpPr/>
            <p:nvPr userDrawn="1"/>
          </p:nvGrpSpPr>
          <p:grpSpPr>
            <a:xfrm>
              <a:off x="7636668" y="250705"/>
              <a:ext cx="1050132" cy="226219"/>
              <a:chOff x="5619750" y="251047"/>
              <a:chExt cx="1050132" cy="226219"/>
            </a:xfrm>
            <a:grpFill/>
          </p:grpSpPr>
          <p:sp>
            <p:nvSpPr>
              <p:cNvPr id="25" name="Rectangle 2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Triangle 25"/>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Parallelogram 16"/>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arallelogram 17"/>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arallelogram 18"/>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arallelogram 19"/>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566380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333938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86836"/>
            <a:ext cx="61722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42900" y="2241551"/>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99557" y="2241551"/>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599557"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13"/>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5" name="Slide Number Placeholder 14"/>
          <p:cNvSpPr>
            <a:spLocks noGrp="1"/>
          </p:cNvSpPr>
          <p:nvPr>
            <p:ph type="sldNum" sz="quarter" idx="11"/>
          </p:nvPr>
        </p:nvSpPr>
        <p:spPr/>
        <p:txBody>
          <a:bodyPr/>
          <a:lstStyle/>
          <a:p>
            <a:fld id="{FF7F0004-439E-4C06-9D12-964A26B10E33}" type="slidenum">
              <a:rPr lang="en-GB" smtClean="0"/>
              <a:pPr/>
              <a:t>‹#›</a:t>
            </a:fld>
            <a:endParaRPr lang="en-GB"/>
          </a:p>
        </p:txBody>
      </p:sp>
      <p:cxnSp>
        <p:nvCxnSpPr>
          <p:cNvPr id="16" name="Straight Connector 15"/>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2"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3" name="Group 22"/>
          <p:cNvGrpSpPr/>
          <p:nvPr userDrawn="1"/>
        </p:nvGrpSpPr>
        <p:grpSpPr>
          <a:xfrm>
            <a:off x="5131260" y="334274"/>
            <a:ext cx="1383840" cy="301625"/>
            <a:chOff x="6841680" y="250705"/>
            <a:chExt cx="1845120" cy="226219"/>
          </a:xfrm>
          <a:solidFill>
            <a:srgbClr val="DCD7D2"/>
          </a:solidFill>
        </p:grpSpPr>
        <p:grpSp>
          <p:nvGrpSpPr>
            <p:cNvPr id="24" name="Group 23"/>
            <p:cNvGrpSpPr/>
            <p:nvPr userDrawn="1"/>
          </p:nvGrpSpPr>
          <p:grpSpPr>
            <a:xfrm>
              <a:off x="7636668" y="250705"/>
              <a:ext cx="1050132" cy="226219"/>
              <a:chOff x="5619750" y="251047"/>
              <a:chExt cx="1050132" cy="226219"/>
            </a:xfrm>
            <a:grpFill/>
          </p:grpSpPr>
          <p:sp>
            <p:nvSpPr>
              <p:cNvPr id="33" name="Rectangle 32"/>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Parallelogram 24"/>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arallelogram 30"/>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arallelogram 31"/>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379287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5" name="Footer Placeholder 4"/>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130050344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Footer Placeholder 9"/>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1" name="Slide Number Placeholder 10"/>
          <p:cNvSpPr>
            <a:spLocks noGrp="1"/>
          </p:cNvSpPr>
          <p:nvPr>
            <p:ph type="sldNum" sz="quarter" idx="11"/>
          </p:nvPr>
        </p:nvSpPr>
        <p:spPr/>
        <p:txBody>
          <a:bodyPr/>
          <a:lstStyle/>
          <a:p>
            <a:fld id="{FF7F0004-439E-4C06-9D12-964A26B10E33}" type="slidenum">
              <a:rPr lang="en-GB" smtClean="0"/>
              <a:pPr/>
              <a:t>‹#›</a:t>
            </a:fld>
            <a:endParaRPr lang="en-GB"/>
          </a:p>
        </p:txBody>
      </p:sp>
      <p:cxnSp>
        <p:nvCxnSpPr>
          <p:cNvPr id="12" name="Straight Connector 11"/>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8"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9" name="Group 18"/>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29" name="Rectangle 28"/>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Triangle 29"/>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1551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0" name="Slide Number Placeholder 9"/>
          <p:cNvSpPr>
            <a:spLocks noGrp="1"/>
          </p:cNvSpPr>
          <p:nvPr>
            <p:ph type="sldNum" sz="quarter" idx="11"/>
          </p:nvPr>
        </p:nvSpPr>
        <p:spPr/>
        <p:txBody>
          <a:bodyPr/>
          <a:lstStyle/>
          <a:p>
            <a:fld id="{FF7F0004-439E-4C06-9D12-964A26B10E33}" type="slidenum">
              <a:rPr lang="en-GB" smtClean="0"/>
              <a:pPr/>
              <a:t>‹#›</a:t>
            </a:fld>
            <a:endParaRPr lang="en-GB"/>
          </a:p>
        </p:txBody>
      </p:sp>
      <p:cxnSp>
        <p:nvCxnSpPr>
          <p:cNvPr id="11" name="Straight Connector 10"/>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7"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8" name="Group 17"/>
          <p:cNvGrpSpPr/>
          <p:nvPr userDrawn="1"/>
        </p:nvGrpSpPr>
        <p:grpSpPr>
          <a:xfrm>
            <a:off x="5131260" y="334274"/>
            <a:ext cx="1383840" cy="301625"/>
            <a:chOff x="6841680" y="250705"/>
            <a:chExt cx="1845120" cy="226219"/>
          </a:xfrm>
          <a:solidFill>
            <a:srgbClr val="DCD7D2"/>
          </a:solidFill>
        </p:grpSpPr>
        <p:grpSp>
          <p:nvGrpSpPr>
            <p:cNvPr id="19" name="Group 18"/>
            <p:cNvGrpSpPr/>
            <p:nvPr userDrawn="1"/>
          </p:nvGrpSpPr>
          <p:grpSpPr>
            <a:xfrm>
              <a:off x="7636668" y="250705"/>
              <a:ext cx="1050132" cy="226219"/>
              <a:chOff x="5619750" y="251047"/>
              <a:chExt cx="1050132" cy="226219"/>
            </a:xfrm>
            <a:grpFill/>
          </p:grpSpPr>
          <p:sp>
            <p:nvSpPr>
              <p:cNvPr id="28" name="Rectangle 27"/>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Parallelogram 19"/>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639678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556639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486671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p>
            <a:fld id="{FF7F0004-439E-4C06-9D12-964A26B10E33}" type="slidenum">
              <a:rPr lang="en-GB" smtClean="0"/>
              <a:pPr/>
              <a:t>‹#›</a:t>
            </a:fld>
            <a:endParaRPr lang="en-GB"/>
          </a:p>
        </p:txBody>
      </p:sp>
      <p:cxnSp>
        <p:nvCxnSpPr>
          <p:cNvPr id="13" name="Straight Connector 12"/>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9"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0" name="Group 19"/>
          <p:cNvGrpSpPr/>
          <p:nvPr userDrawn="1"/>
        </p:nvGrpSpPr>
        <p:grpSpPr>
          <a:xfrm>
            <a:off x="5131260" y="334274"/>
            <a:ext cx="1383840" cy="301625"/>
            <a:chOff x="6841680" y="250705"/>
            <a:chExt cx="1845120" cy="226219"/>
          </a:xfrm>
          <a:solidFill>
            <a:srgbClr val="DCD7D2"/>
          </a:solidFill>
        </p:grpSpPr>
        <p:grpSp>
          <p:nvGrpSpPr>
            <p:cNvPr id="21" name="Group 20"/>
            <p:cNvGrpSpPr/>
            <p:nvPr userDrawn="1"/>
          </p:nvGrpSpPr>
          <p:grpSpPr>
            <a:xfrm>
              <a:off x="7636668" y="250705"/>
              <a:ext cx="1050132" cy="226219"/>
              <a:chOff x="5619750" y="251047"/>
              <a:chExt cx="1050132" cy="226219"/>
            </a:xfrm>
            <a:grpFill/>
          </p:grpSpPr>
          <p:sp>
            <p:nvSpPr>
              <p:cNvPr id="30" name="Rectangle 29"/>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Triangle 30"/>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Parallelogram 21"/>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516641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p>
            <a:fld id="{FF7F0004-439E-4C06-9D12-964A26B10E33}" type="slidenum">
              <a:rPr lang="en-GB" smtClean="0"/>
              <a:pPr/>
              <a:t>‹#›</a:t>
            </a:fld>
            <a:endParaRPr lang="en-GB"/>
          </a:p>
        </p:txBody>
      </p:sp>
      <p:cxnSp>
        <p:nvCxnSpPr>
          <p:cNvPr id="13" name="Straight Connector 12"/>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5131260" y="334274"/>
            <a:ext cx="1383840" cy="301625"/>
            <a:chOff x="6841680" y="250705"/>
            <a:chExt cx="1845120" cy="226219"/>
          </a:xfrm>
          <a:solidFill>
            <a:srgbClr val="DCD7D2"/>
          </a:solidFill>
        </p:grpSpPr>
        <p:grpSp>
          <p:nvGrpSpPr>
            <p:cNvPr id="21" name="Group 20"/>
            <p:cNvGrpSpPr/>
            <p:nvPr userDrawn="1"/>
          </p:nvGrpSpPr>
          <p:grpSpPr>
            <a:xfrm>
              <a:off x="7636668" y="250705"/>
              <a:ext cx="1050132" cy="226219"/>
              <a:chOff x="5619750" y="251047"/>
              <a:chExt cx="1050132" cy="226219"/>
            </a:xfrm>
            <a:grpFill/>
          </p:grpSpPr>
          <p:sp>
            <p:nvSpPr>
              <p:cNvPr id="30" name="Rectangle 29"/>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Triangle 30"/>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Parallelogram 21"/>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92603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329262890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8" name="Footer Placeholder 7"/>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9" name="Slide Number Placeholder 8"/>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320926298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4" name="Footer Placeholder 3"/>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5" name="Slide Number Placeholder 4"/>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90613639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3" name="Footer Placeholder 2"/>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4" name="Slide Number Placeholder 3"/>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5446824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00968403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361B-2969-491B-8D25-4ED81A4F09A1}" type="datetimeFigureOut">
              <a:rPr lang="en-GB" smtClean="0"/>
              <a:t>24/03/2016</a:t>
            </a:fld>
            <a:endParaRPr lang="en-GB" dirty="0"/>
          </a:p>
        </p:txBody>
      </p:sp>
      <p:sp>
        <p:nvSpPr>
          <p:cNvPr id="6" name="Footer Placeholder 5"/>
          <p:cNvSpPr>
            <a:spLocks noGrp="1"/>
          </p:cNvSpPr>
          <p:nvPr>
            <p:ph type="ftr" sz="quarter" idx="11"/>
          </p:nvPr>
        </p:nvSpPr>
        <p:spPr/>
        <p:txBody>
          <a:bodyPr/>
          <a:lstStyle/>
          <a:p>
            <a:pPr algn="l"/>
            <a:r>
              <a:rPr lang="en-GB" sz="1000" b="1" dirty="0"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8795406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90C361B-2969-491B-8D25-4ED81A4F09A1}" type="datetimeFigureOut">
              <a:rPr lang="en-GB" smtClean="0"/>
              <a:t>24/03/2016</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sz="1000" b="1" dirty="0"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090174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661" r:id="rId13"/>
    <p:sldLayoutId id="2147483673" r:id="rId14"/>
    <p:sldLayoutId id="2147483675" r:id="rId15"/>
    <p:sldLayoutId id="2147483677" r:id="rId16"/>
    <p:sldLayoutId id="2147483679" r:id="rId17"/>
    <p:sldLayoutId id="2147483681" r:id="rId18"/>
    <p:sldLayoutId id="2147483662" r:id="rId19"/>
    <p:sldLayoutId id="2147483683" r:id="rId20"/>
    <p:sldLayoutId id="2147483684" r:id="rId21"/>
    <p:sldLayoutId id="2147483685" r:id="rId22"/>
    <p:sldLayoutId id="2147483686" r:id="rId23"/>
    <p:sldLayoutId id="2147483687" r:id="rId24"/>
    <p:sldLayoutId id="2147483688" r:id="rId25"/>
    <p:sldLayoutId id="2147483689" r:id="rId26"/>
    <p:sldLayoutId id="2147483663" r:id="rId27"/>
    <p:sldLayoutId id="2147483664" r:id="rId28"/>
    <p:sldLayoutId id="2147483665" r:id="rId29"/>
    <p:sldLayoutId id="2147483666" r:id="rId30"/>
    <p:sldLayoutId id="2147483667" r:id="rId31"/>
    <p:sldLayoutId id="2147483668" r:id="rId32"/>
    <p:sldLayoutId id="2147483669" r:id="rId33"/>
    <p:sldLayoutId id="2147483670" r:id="rId34"/>
    <p:sldLayoutId id="2147483671" r:id="rId3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61506" y="286145"/>
            <a:ext cx="3652353" cy="1615827"/>
          </a:xfrm>
          <a:prstGeom prst="rect">
            <a:avLst/>
          </a:prstGeom>
          <a:noFill/>
          <a:ln w="12700">
            <a:solidFill>
              <a:schemeClr val="tx1"/>
            </a:solidFill>
          </a:ln>
        </p:spPr>
        <p:txBody>
          <a:bodyPr wrap="square" rtlCol="0">
            <a:spAutoFit/>
          </a:bodyPr>
          <a:lstStyle/>
          <a:p>
            <a:pPr algn="just"/>
            <a:r>
              <a:rPr lang="en-GB" sz="1100" b="1" dirty="0">
                <a:latin typeface="Arial" panose="020B0604020202020204" pitchFamily="34" charset="0"/>
                <a:cs typeface="Arial" panose="020B0604020202020204" pitchFamily="34" charset="0"/>
              </a:rPr>
              <a:t>Dear </a:t>
            </a:r>
            <a:r>
              <a:rPr lang="en-GB" sz="1100" b="1" dirty="0" smtClean="0">
                <a:latin typeface="Arial" panose="020B0604020202020204" pitchFamily="34" charset="0"/>
                <a:cs typeface="Arial" panose="020B0604020202020204" pitchFamily="34" charset="0"/>
              </a:rPr>
              <a:t>Parent/Carer</a:t>
            </a:r>
            <a:endParaRPr lang="en-GB" sz="1100" b="1"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Welcome to the </a:t>
            </a:r>
            <a:r>
              <a:rPr lang="en-GB" sz="1100" dirty="0" smtClean="0">
                <a:latin typeface="Arial" panose="020B0604020202020204" pitchFamily="34" charset="0"/>
                <a:cs typeface="Arial" panose="020B0604020202020204" pitchFamily="34" charset="0"/>
              </a:rPr>
              <a:t>fifth newsletter </a:t>
            </a:r>
            <a:r>
              <a:rPr lang="en-GB" sz="1100" dirty="0">
                <a:latin typeface="Arial" panose="020B0604020202020204" pitchFamily="34" charset="0"/>
                <a:cs typeface="Arial" panose="020B0604020202020204" pitchFamily="34" charset="0"/>
              </a:rPr>
              <a:t>from the Governing Board of Parklands Junior School. </a:t>
            </a:r>
            <a:endParaRPr lang="en-GB" sz="1100" dirty="0" smtClean="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 purpose of this newsletter is to inform you of the work being undertaken by the School’s Governing Board and its contribution to improving the outcomes for our children. </a:t>
            </a:r>
            <a:endParaRPr lang="en-GB" sz="1100" dirty="0">
              <a:latin typeface="Arial" panose="020B0604020202020204" pitchFamily="34" charset="0"/>
              <a:cs typeface="Arial" panose="020B0604020202020204" pitchFamily="34" charset="0"/>
            </a:endParaRPr>
          </a:p>
        </p:txBody>
      </p:sp>
      <p:sp>
        <p:nvSpPr>
          <p:cNvPr id="7" name="Rectangle 6"/>
          <p:cNvSpPr/>
          <p:nvPr/>
        </p:nvSpPr>
        <p:spPr>
          <a:xfrm>
            <a:off x="349631" y="2069673"/>
            <a:ext cx="6217423" cy="7032694"/>
          </a:xfrm>
          <a:prstGeom prst="rect">
            <a:avLst/>
          </a:prstGeom>
          <a:ln w="12700">
            <a:solidFill>
              <a:schemeClr val="tx1"/>
            </a:solidFill>
          </a:ln>
        </p:spPr>
        <p:txBody>
          <a:bodyPr wrap="square">
            <a:spAutoFit/>
          </a:bodyPr>
          <a:lstStyle/>
          <a:p>
            <a:pPr algn="just"/>
            <a:r>
              <a:rPr lang="en-GB" sz="1100" b="1" dirty="0">
                <a:latin typeface="Arial" panose="020B0604020202020204" pitchFamily="34" charset="0"/>
                <a:cs typeface="Arial" panose="020B0604020202020204" pitchFamily="34" charset="0"/>
              </a:rPr>
              <a:t>Chair’s Message</a:t>
            </a:r>
          </a:p>
          <a:p>
            <a:pPr algn="just"/>
            <a:endParaRPr lang="en-GB" sz="1100" dirty="0" smtClean="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As most of you will know, the School has seen significant changes since October 2014 as the School’s  leadership community – the Board and senior leadership team – create an environment of high expectation and aspiration.</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Governance has also seen significant changes, with the Board being unrecognisable from where it stood at the time of the last Ofsted Inspection, with an almost entirely new and appropriately skilled membership, who are working well together in supporting and challenging School leaders.</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 Board felt confident that its performance had improved sufficiently well (and it could demonstrate the same) to call for an external review of Governance to evidence its effectiveness  and to help identify further areas for improvement. </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 external review took place over February and March and I am delighted to say the Report makes for very positive reading. In particular, the report states:</a:t>
            </a:r>
          </a:p>
          <a:p>
            <a:pPr algn="just"/>
            <a:endParaRPr lang="en-GB" sz="1100" dirty="0">
              <a:latin typeface="Arial" panose="020B0604020202020204" pitchFamily="34" charset="0"/>
              <a:cs typeface="Arial" panose="020B0604020202020204" pitchFamily="34" charset="0"/>
            </a:endParaRPr>
          </a:p>
          <a:p>
            <a:pPr algn="just"/>
            <a:r>
              <a:rPr lang="en-GB" sz="1100" i="1" dirty="0" smtClean="0">
                <a:latin typeface="Arial" panose="020B0604020202020204" pitchFamily="34" charset="0"/>
                <a:cs typeface="Arial" panose="020B0604020202020204" pitchFamily="34" charset="0"/>
              </a:rPr>
              <a:t>“….complete</a:t>
            </a:r>
            <a:r>
              <a:rPr lang="en-GB" sz="1100" i="1" dirty="0">
                <a:latin typeface="Arial" panose="020B0604020202020204" pitchFamily="34" charset="0"/>
                <a:cs typeface="Arial" panose="020B0604020202020204" pitchFamily="34" charset="0"/>
              </a:rPr>
              <a:t> </a:t>
            </a:r>
            <a:r>
              <a:rPr lang="en-GB" sz="1100" i="1" dirty="0" smtClean="0">
                <a:latin typeface="Arial" panose="020B0604020202020204" pitchFamily="34" charset="0"/>
                <a:cs typeface="Arial" panose="020B0604020202020204" pitchFamily="34" charset="0"/>
              </a:rPr>
              <a:t>overhaul </a:t>
            </a:r>
            <a:r>
              <a:rPr lang="en-GB" sz="1100" i="1" dirty="0">
                <a:latin typeface="Arial" panose="020B0604020202020204" pitchFamily="34" charset="0"/>
                <a:cs typeface="Arial" panose="020B0604020202020204" pitchFamily="34" charset="0"/>
              </a:rPr>
              <a:t>of the composition of the governing board with some very </a:t>
            </a:r>
            <a:r>
              <a:rPr lang="en-GB" sz="1100" i="1" dirty="0" smtClean="0">
                <a:latin typeface="Arial" panose="020B0604020202020204" pitchFamily="34" charset="0"/>
                <a:cs typeface="Arial" panose="020B0604020202020204" pitchFamily="34" charset="0"/>
              </a:rPr>
              <a:t>good appointments </a:t>
            </a:r>
            <a:r>
              <a:rPr lang="en-GB" sz="1100" i="1" dirty="0">
                <a:latin typeface="Arial" panose="020B0604020202020204" pitchFamily="34" charset="0"/>
                <a:cs typeface="Arial" panose="020B0604020202020204" pitchFamily="34" charset="0"/>
              </a:rPr>
              <a:t>to all categories of governors and a clear eye to the skills </a:t>
            </a:r>
            <a:r>
              <a:rPr lang="en-GB" sz="1100" i="1" dirty="0" smtClean="0">
                <a:latin typeface="Arial" panose="020B0604020202020204" pitchFamily="34" charset="0"/>
                <a:cs typeface="Arial" panose="020B0604020202020204" pitchFamily="34" charset="0"/>
              </a:rPr>
              <a:t>needed to </a:t>
            </a:r>
            <a:r>
              <a:rPr lang="en-GB" sz="1100" i="1" dirty="0">
                <a:latin typeface="Arial" panose="020B0604020202020204" pitchFamily="34" charset="0"/>
                <a:cs typeface="Arial" panose="020B0604020202020204" pitchFamily="34" charset="0"/>
              </a:rPr>
              <a:t>rebuild this governing board. Members were recruited with specific </a:t>
            </a:r>
            <a:r>
              <a:rPr lang="en-GB" sz="1100" i="1" dirty="0" smtClean="0">
                <a:latin typeface="Arial" panose="020B0604020202020204" pitchFamily="34" charset="0"/>
                <a:cs typeface="Arial" panose="020B0604020202020204" pitchFamily="34" charset="0"/>
              </a:rPr>
              <a:t>experience in </a:t>
            </a:r>
            <a:r>
              <a:rPr lang="en-GB" sz="1100" i="1" dirty="0">
                <a:latin typeface="Arial" panose="020B0604020202020204" pitchFamily="34" charset="0"/>
                <a:cs typeface="Arial" panose="020B0604020202020204" pitchFamily="34" charset="0"/>
              </a:rPr>
              <a:t>key areas such as HR, education, business and representing the interests </a:t>
            </a:r>
            <a:r>
              <a:rPr lang="en-GB" sz="1100" i="1" dirty="0" smtClean="0">
                <a:latin typeface="Arial" panose="020B0604020202020204" pitchFamily="34" charset="0"/>
                <a:cs typeface="Arial" panose="020B0604020202020204" pitchFamily="34" charset="0"/>
              </a:rPr>
              <a:t>of parents </a:t>
            </a:r>
            <a:r>
              <a:rPr lang="en-GB" sz="1100" i="1" dirty="0">
                <a:latin typeface="Arial" panose="020B0604020202020204" pitchFamily="34" charset="0"/>
                <a:cs typeface="Arial" panose="020B0604020202020204" pitchFamily="34" charset="0"/>
              </a:rPr>
              <a:t>and the local </a:t>
            </a:r>
            <a:r>
              <a:rPr lang="en-GB" sz="1100" i="1" dirty="0" smtClean="0">
                <a:latin typeface="Arial" panose="020B0604020202020204" pitchFamily="34" charset="0"/>
                <a:cs typeface="Arial" panose="020B0604020202020204" pitchFamily="34" charset="0"/>
              </a:rPr>
              <a:t>community”.</a:t>
            </a:r>
          </a:p>
          <a:p>
            <a:pPr algn="just"/>
            <a:endParaRPr lang="en-GB" sz="1100" i="1" dirty="0">
              <a:latin typeface="Arial" panose="020B0604020202020204" pitchFamily="34" charset="0"/>
              <a:cs typeface="Arial" panose="020B0604020202020204" pitchFamily="34" charset="0"/>
            </a:endParaRPr>
          </a:p>
          <a:p>
            <a:pPr algn="just"/>
            <a:r>
              <a:rPr lang="en-GB" sz="1100" i="1" dirty="0" smtClean="0">
                <a:latin typeface="Arial" panose="020B0604020202020204" pitchFamily="34" charset="0"/>
                <a:cs typeface="Arial" panose="020B0604020202020204" pitchFamily="34" charset="0"/>
              </a:rPr>
              <a:t>“Speaking </a:t>
            </a:r>
            <a:r>
              <a:rPr lang="en-GB" sz="1100" i="1" dirty="0">
                <a:latin typeface="Arial" panose="020B0604020202020204" pitchFamily="34" charset="0"/>
                <a:cs typeface="Arial" panose="020B0604020202020204" pitchFamily="34" charset="0"/>
              </a:rPr>
              <a:t>to governors and the observation of the meeting showed a </a:t>
            </a:r>
            <a:r>
              <a:rPr lang="en-GB" sz="1100" i="1" dirty="0" smtClean="0">
                <a:latin typeface="Arial" panose="020B0604020202020204" pitchFamily="34" charset="0"/>
                <a:cs typeface="Arial" panose="020B0604020202020204" pitchFamily="34" charset="0"/>
              </a:rPr>
              <a:t>strong sense </a:t>
            </a:r>
            <a:r>
              <a:rPr lang="en-GB" sz="1100" i="1" dirty="0">
                <a:latin typeface="Arial" panose="020B0604020202020204" pitchFamily="34" charset="0"/>
                <a:cs typeface="Arial" panose="020B0604020202020204" pitchFamily="34" charset="0"/>
              </a:rPr>
              <a:t>of common purpose and commitment both to the school and to </a:t>
            </a:r>
            <a:r>
              <a:rPr lang="en-GB" sz="1100" i="1" dirty="0" smtClean="0">
                <a:latin typeface="Arial" panose="020B0604020202020204" pitchFamily="34" charset="0"/>
                <a:cs typeface="Arial" panose="020B0604020202020204" pitchFamily="34" charset="0"/>
              </a:rPr>
              <a:t>one another </a:t>
            </a:r>
            <a:r>
              <a:rPr lang="en-GB" sz="1100" i="1" dirty="0">
                <a:latin typeface="Arial" panose="020B0604020202020204" pitchFamily="34" charset="0"/>
                <a:cs typeface="Arial" panose="020B0604020202020204" pitchFamily="34" charset="0"/>
              </a:rPr>
              <a:t>as a team</a:t>
            </a:r>
            <a:r>
              <a:rPr lang="en-GB" sz="1100" i="1" dirty="0" smtClean="0">
                <a:latin typeface="Arial" panose="020B0604020202020204" pitchFamily="34" charset="0"/>
                <a:cs typeface="Arial" panose="020B0604020202020204" pitchFamily="34" charset="0"/>
              </a:rPr>
              <a:t>. There </a:t>
            </a:r>
            <a:r>
              <a:rPr lang="en-GB" sz="1100" i="1" dirty="0">
                <a:latin typeface="Arial" panose="020B0604020202020204" pitchFamily="34" charset="0"/>
                <a:cs typeface="Arial" panose="020B0604020202020204" pitchFamily="34" charset="0"/>
              </a:rPr>
              <a:t>is a palpable strong trusting relationship between SLT and </a:t>
            </a:r>
            <a:r>
              <a:rPr lang="en-GB" sz="1100" i="1" dirty="0" smtClean="0">
                <a:latin typeface="Arial" panose="020B0604020202020204" pitchFamily="34" charset="0"/>
                <a:cs typeface="Arial" panose="020B0604020202020204" pitchFamily="34" charset="0"/>
              </a:rPr>
              <a:t>governing board</a:t>
            </a:r>
            <a:r>
              <a:rPr lang="en-GB" sz="1100" i="1" dirty="0">
                <a:latin typeface="Arial" panose="020B0604020202020204" pitchFamily="34" charset="0"/>
                <a:cs typeface="Arial" panose="020B0604020202020204" pitchFamily="34" charset="0"/>
              </a:rPr>
              <a:t>, with both sides showing openness towards one </a:t>
            </a:r>
            <a:r>
              <a:rPr lang="en-GB" sz="1100" i="1" dirty="0" smtClean="0">
                <a:latin typeface="Arial" panose="020B0604020202020204" pitchFamily="34" charset="0"/>
                <a:cs typeface="Arial" panose="020B0604020202020204" pitchFamily="34" charset="0"/>
              </a:rPr>
              <a:t>another”.</a:t>
            </a:r>
          </a:p>
          <a:p>
            <a:pPr algn="just"/>
            <a:endParaRPr lang="en-GB" sz="1100" i="1" dirty="0">
              <a:latin typeface="Arial" panose="020B0604020202020204" pitchFamily="34" charset="0"/>
              <a:cs typeface="Arial" panose="020B0604020202020204" pitchFamily="34" charset="0"/>
            </a:endParaRPr>
          </a:p>
          <a:p>
            <a:pPr algn="just"/>
            <a:r>
              <a:rPr lang="en-GB" sz="1100" i="1" dirty="0" smtClean="0">
                <a:latin typeface="Arial" panose="020B0604020202020204" pitchFamily="34" charset="0"/>
                <a:cs typeface="Arial" panose="020B0604020202020204" pitchFamily="34" charset="0"/>
              </a:rPr>
              <a:t>“….Governors </a:t>
            </a:r>
            <a:r>
              <a:rPr lang="en-GB" sz="1100" i="1" dirty="0">
                <a:latin typeface="Arial" panose="020B0604020202020204" pitchFamily="34" charset="0"/>
                <a:cs typeface="Arial" panose="020B0604020202020204" pitchFamily="34" charset="0"/>
              </a:rPr>
              <a:t>didn’t shy away from tricky areas like a discussion as to </a:t>
            </a:r>
            <a:r>
              <a:rPr lang="en-GB" sz="1100" i="1" dirty="0" smtClean="0">
                <a:latin typeface="Arial" panose="020B0604020202020204" pitchFamily="34" charset="0"/>
                <a:cs typeface="Arial" panose="020B0604020202020204" pitchFamily="34" charset="0"/>
              </a:rPr>
              <a:t>how frequently </a:t>
            </a:r>
            <a:r>
              <a:rPr lang="en-GB" sz="1100" i="1" dirty="0">
                <a:latin typeface="Arial" panose="020B0604020202020204" pitchFamily="34" charset="0"/>
                <a:cs typeface="Arial" panose="020B0604020202020204" pitchFamily="34" charset="0"/>
              </a:rPr>
              <a:t>the school should change the </a:t>
            </a:r>
            <a:r>
              <a:rPr lang="en-GB" sz="1100" i="1" dirty="0" smtClean="0">
                <a:latin typeface="Arial" panose="020B0604020202020204" pitchFamily="34" charset="0"/>
                <a:cs typeface="Arial" panose="020B0604020202020204" pitchFamily="34" charset="0"/>
              </a:rPr>
              <a:t>School Improvement Partner </a:t>
            </a:r>
            <a:r>
              <a:rPr lang="en-GB" sz="1100" i="1" dirty="0">
                <a:latin typeface="Arial" panose="020B0604020202020204" pitchFamily="34" charset="0"/>
                <a:cs typeface="Arial" panose="020B0604020202020204" pitchFamily="34" charset="0"/>
              </a:rPr>
              <a:t>to ensure the relationship </a:t>
            </a:r>
            <a:r>
              <a:rPr lang="en-GB" sz="1100" i="1" dirty="0" smtClean="0">
                <a:latin typeface="Arial" panose="020B0604020202020204" pitchFamily="34" charset="0"/>
                <a:cs typeface="Arial" panose="020B0604020202020204" pitchFamily="34" charset="0"/>
              </a:rPr>
              <a:t>didn’t become </a:t>
            </a:r>
            <a:r>
              <a:rPr lang="en-GB" sz="1100" i="1" dirty="0">
                <a:latin typeface="Arial" panose="020B0604020202020204" pitchFamily="34" charset="0"/>
                <a:cs typeface="Arial" panose="020B0604020202020204" pitchFamily="34" charset="0"/>
              </a:rPr>
              <a:t>too comfortable. This was a friendly but robust discussion, with clear </a:t>
            </a:r>
            <a:r>
              <a:rPr lang="en-GB" sz="1100" i="1" dirty="0" smtClean="0">
                <a:latin typeface="Arial" panose="020B0604020202020204" pitchFamily="34" charset="0"/>
                <a:cs typeface="Arial" panose="020B0604020202020204" pitchFamily="34" charset="0"/>
              </a:rPr>
              <a:t>and relevant </a:t>
            </a:r>
            <a:r>
              <a:rPr lang="en-GB" sz="1100" i="1" dirty="0">
                <a:latin typeface="Arial" panose="020B0604020202020204" pitchFamily="34" charset="0"/>
                <a:cs typeface="Arial" panose="020B0604020202020204" pitchFamily="34" charset="0"/>
              </a:rPr>
              <a:t>arguments on both </a:t>
            </a:r>
            <a:r>
              <a:rPr lang="en-GB" sz="1100" i="1" dirty="0" smtClean="0">
                <a:latin typeface="Arial" panose="020B0604020202020204" pitchFamily="34" charset="0"/>
                <a:cs typeface="Arial" panose="020B0604020202020204" pitchFamily="34" charset="0"/>
              </a:rPr>
              <a:t>sides”.</a:t>
            </a:r>
            <a:endParaRPr lang="en-GB" sz="1100" i="1" dirty="0">
              <a:latin typeface="Arial" panose="020B0604020202020204" pitchFamily="34" charset="0"/>
              <a:cs typeface="Arial" panose="020B0604020202020204" pitchFamily="34" charset="0"/>
            </a:endParaRPr>
          </a:p>
          <a:p>
            <a:pPr algn="just"/>
            <a:endParaRPr lang="en-GB" sz="1100" dirty="0" smtClean="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Both the School and Governing Board are building a significant amount of evidence to demonstrate that the School has robustly and decisively dealt with the issues raised in the last Ofsted inspection and to then articulate the impact these actions are having on our children, both in their day to day learning and wider School experience.</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I am grateful to my fellow Governors and the School’s senior leaders for helping to implement change, and some difficult decisions, so quickly and to the staff, pupils and parents of the </a:t>
            </a:r>
            <a:r>
              <a:rPr lang="en-GB" sz="1100" smtClean="0">
                <a:latin typeface="Arial" panose="020B0604020202020204" pitchFamily="34" charset="0"/>
                <a:cs typeface="Arial" panose="020B0604020202020204" pitchFamily="34" charset="0"/>
              </a:rPr>
              <a:t>School </a:t>
            </a:r>
            <a:r>
              <a:rPr lang="en-GB" sz="1100" smtClean="0">
                <a:latin typeface="Arial" panose="020B0604020202020204" pitchFamily="34" charset="0"/>
                <a:cs typeface="Arial" panose="020B0604020202020204" pitchFamily="34" charset="0"/>
              </a:rPr>
              <a:t>for </a:t>
            </a:r>
            <a:r>
              <a:rPr lang="en-GB" sz="1100" dirty="0" smtClean="0">
                <a:latin typeface="Arial" panose="020B0604020202020204" pitchFamily="34" charset="0"/>
                <a:cs typeface="Arial" panose="020B0604020202020204" pitchFamily="34" charset="0"/>
              </a:rPr>
              <a:t>responding positively to this, as our recent SATs results and parent survey show.</a:t>
            </a:r>
            <a:endParaRPr lang="en-GB"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551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361507" y="271567"/>
            <a:ext cx="6134295" cy="3647152"/>
          </a:xfrm>
          <a:prstGeom prst="rect">
            <a:avLst/>
          </a:prstGeom>
          <a:ln w="12700">
            <a:solidFill>
              <a:schemeClr val="tx1"/>
            </a:solidFill>
          </a:ln>
        </p:spPr>
        <p:txBody>
          <a:bodyPr wrap="square">
            <a:spAutoFit/>
          </a:bodyPr>
          <a:lstStyle/>
          <a:p>
            <a:pPr algn="just"/>
            <a:r>
              <a:rPr lang="en-GB" sz="1100" dirty="0" smtClean="0">
                <a:latin typeface="Arial" panose="020B0604020202020204" pitchFamily="34" charset="0"/>
                <a:cs typeface="Arial" panose="020B0604020202020204" pitchFamily="34" charset="0"/>
              </a:rPr>
              <a:t>However, we are far from a complacent leadership community and so we will be holding an offsite strategy day before the end of this academic year to refocus and agree the School’s Development Plan for the next academic year and to ensure that we live up to our stated ethos of continuous improvement.</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Both the head teacher and I have worked to improve the working relationship with the Infants School, with regular Chair/head teacher meetings taking place between the two Schools. </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Building on this, we recently held a joint training event, facilitated by </a:t>
            </a:r>
            <a:r>
              <a:rPr lang="en-GB" sz="1100" dirty="0">
                <a:latin typeface="Arial" panose="020B0604020202020204" pitchFamily="34" charset="0"/>
                <a:cs typeface="Arial" panose="020B0604020202020204" pitchFamily="34" charset="0"/>
              </a:rPr>
              <a:t>a high profile external </a:t>
            </a:r>
            <a:r>
              <a:rPr lang="en-GB" sz="1100" dirty="0" smtClean="0">
                <a:latin typeface="Arial" panose="020B0604020202020204" pitchFamily="34" charset="0"/>
                <a:cs typeface="Arial" panose="020B0604020202020204" pitchFamily="34" charset="0"/>
              </a:rPr>
              <a:t>trainer. This focussed on what makes good governance – beyond our core functions – and how both Boards can work together and share best practice. As a result, we are establishing a sub-group made up of two governors from each school to deliver on the above.</a:t>
            </a:r>
          </a:p>
          <a:p>
            <a:pPr algn="just"/>
            <a:endParaRPr lang="en-GB" sz="1100" dirty="0" smtClean="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We are planning to hold a “meet the governors” evening in the summer term, so that parents have an opportunity to see who we are and ask questions about our work over a coffee and cake.</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More on that to follow and in the meantime, I hope you all have a good Easter holiday.</a:t>
            </a:r>
            <a:endParaRPr lang="en-GB" sz="1100"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b="1" dirty="0">
                <a:latin typeface="Arial" panose="020B0604020202020204" pitchFamily="34" charset="0"/>
                <a:cs typeface="Arial" panose="020B0604020202020204" pitchFamily="34" charset="0"/>
              </a:rPr>
              <a:t>Keith Butcher, Chair of Governors, Parklands Junior School.</a:t>
            </a:r>
          </a:p>
          <a:p>
            <a:pPr algn="just"/>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9196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481d4bd8fdcad33681b94c2150fec594f4c7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4B87C84C75945909EA83C90EE978F" ma:contentTypeVersion="4" ma:contentTypeDescription="Create a new document." ma:contentTypeScope="" ma:versionID="48a2cf3e0d61fd4a65af830ab08af9a3">
  <xsd:schema xmlns:xsd="http://www.w3.org/2001/XMLSchema" xmlns:xs="http://www.w3.org/2001/XMLSchema" xmlns:p="http://schemas.microsoft.com/office/2006/metadata/properties" xmlns:ns1="http://schemas.microsoft.com/sharepoint/v3" xmlns:ns2="38345f7b-f9b2-4079-ac9f-fe614c4605b3" targetNamespace="http://schemas.microsoft.com/office/2006/metadata/properties" ma:root="true" ma:fieldsID="ab04791f5a0a9fe98ef14022ed877e51" ns1:_="" ns2:_="">
    <xsd:import namespace="http://schemas.microsoft.com/sharepoint/v3"/>
    <xsd:import namespace="38345f7b-f9b2-4079-ac9f-fe614c4605b3"/>
    <xsd:element name="properties">
      <xsd:complexType>
        <xsd:sequence>
          <xsd:element name="documentManagement">
            <xsd:complexType>
              <xsd:all>
                <xsd:element ref="ns1:RoutingRuleDescription"/>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dexed="true"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345f7b-f9b2-4079-ac9f-fe614c4605b3" elementFormDefault="qualified">
    <xsd:import namespace="http://schemas.microsoft.com/office/2006/documentManagement/types"/>
    <xsd:import namespace="http://schemas.microsoft.com/office/infopath/2007/PartnerControls"/>
    <xsd:element name="TaxKeywordTaxHTField" ma:index="6" nillable="true" ma:taxonomy="true" ma:internalName="TaxKeywordTaxHTField" ma:taxonomyFieldName="TaxKeyword" ma:displayName="Enterprise Keywords" ma:fieldId="{23f27201-bee3-471e-b2e7-b64fd8b7ca38}" ma:taxonomyMulti="true" ma:sspId="a9c77a5e-5d14-44a7-9029-5f08577942d3" ma:termSetId="00000000-0000-0000-0000-000000000000" ma:anchorId="00000000-0000-0000-0000-000000000000" ma:open="true" ma:isKeyword="true">
      <xsd:complexType>
        <xsd:sequence>
          <xsd:element ref="pc:Terms" minOccurs="0" maxOccurs="1"/>
        </xsd:sequence>
      </xsd:complexType>
    </xsd:element>
    <xsd:element name="TaxCatchAll" ma:index="7" nillable="true" ma:displayName="Taxonomy Catch All Column" ma:description="" ma:hidden="true" ma:list="{21e0b44d-94d0-4b3c-ac08-f7b4d0cbf1d9}" ma:internalName="TaxCatchAll" ma:showField="CatchAllData" ma:web="38345f7b-f9b2-4079-ac9f-fe614c460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8345f7b-f9b2-4079-ac9f-fe614c4605b3">
      <Terms xmlns="http://schemas.microsoft.com/office/infopath/2007/PartnerControls"/>
    </TaxKeywordTaxHTField>
    <TaxCatchAll xmlns="38345f7b-f9b2-4079-ac9f-fe614c4605b3"/>
    <RoutingRuleDescription xmlns="http://schemas.microsoft.com/sharepoint/v3">Print Version</RoutingRuleDescription>
  </documentManagement>
</p:properties>
</file>

<file path=customXml/itemProps1.xml><?xml version="1.0" encoding="utf-8"?>
<ds:datastoreItem xmlns:ds="http://schemas.openxmlformats.org/officeDocument/2006/customXml" ds:itemID="{2C8E8A05-2AFF-49FD-98DD-AFDDDF32F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345f7b-f9b2-4079-ac9f-fe614c460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506BB8-746D-4DE2-BA5F-67B708C4BF6D}">
  <ds:schemaRefs>
    <ds:schemaRef ds:uri="http://schemas.microsoft.com/sharepoint/v3/contenttype/forms"/>
  </ds:schemaRefs>
</ds:datastoreItem>
</file>

<file path=customXml/itemProps3.xml><?xml version="1.0" encoding="utf-8"?>
<ds:datastoreItem xmlns:ds="http://schemas.openxmlformats.org/officeDocument/2006/customXml" ds:itemID="{5BBCFBE4-6B3C-4D40-BD0E-75335C1B5D2B}">
  <ds:schemaRefs>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38345f7b-f9b2-4079-ac9f-fe614c4605b3"/>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1768</TotalTime>
  <Words>700</Words>
  <Application>Microsoft Office PowerPoint</Application>
  <PresentationFormat>On-screen Show (4:3)</PresentationFormat>
  <Paragraphs>35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Emily Shimmen</dc:creator>
  <cp:lastModifiedBy>Keith Butcher</cp:lastModifiedBy>
  <cp:revision>150</cp:revision>
  <cp:lastPrinted>2014-05-22T12:47:38Z</cp:lastPrinted>
  <dcterms:created xsi:type="dcterms:W3CDTF">2014-03-25T15:00:50Z</dcterms:created>
  <dcterms:modified xsi:type="dcterms:W3CDTF">2016-03-24T08:40:24Z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0x010100B534B87C84C75945909EA83C90EE978F</vt:lpwstr>
  </property>
  <property fmtid="{D5CDD505-2E9C-101B-9397-08002B2CF9AE}" pid="3" name="TaxKeyword">
    <vt:lpwstr/>
  </property>
</Properties>
</file>