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3" r:id="rId1"/>
  </p:sldMasterIdLst>
  <p:sldIdLst>
    <p:sldId id="256" r:id="rId2"/>
    <p:sldId id="257" r:id="rId3"/>
    <p:sldId id="258" r:id="rId4"/>
    <p:sldId id="262" r:id="rId5"/>
    <p:sldId id="259" r:id="rId6"/>
    <p:sldId id="260" r:id="rId7"/>
    <p:sldId id="261" r:id="rId8"/>
    <p:sldId id="264" r:id="rId9"/>
    <p:sldId id="265" r:id="rId10"/>
    <p:sldId id="266" r:id="rId11"/>
    <p:sldId id="274" r:id="rId12"/>
    <p:sldId id="263" r:id="rId13"/>
    <p:sldId id="267" r:id="rId14"/>
    <p:sldId id="268" r:id="rId15"/>
    <p:sldId id="269" r:id="rId16"/>
    <p:sldId id="270" r:id="rId17"/>
    <p:sldId id="275" r:id="rId18"/>
    <p:sldId id="272" r:id="rId19"/>
    <p:sldId id="273"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115" d="100"/>
          <a:sy n="115" d="100"/>
        </p:scale>
        <p:origin x="3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36856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69994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149432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498270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36831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572512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407922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01119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0101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3799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83858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11/30/2018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40712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11/30/2018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9418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11/30/2018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381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49549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36985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11/30/2018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28869158"/>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educationquizzes.com/ks2/english/" TargetMode="External"/><Relationship Id="rId2" Type="http://schemas.openxmlformats.org/officeDocument/2006/relationships/hyperlink" Target="http://www.bbc.co.uk/bitesize/ks2/english/" TargetMode="External"/><Relationship Id="rId1" Type="http://schemas.openxmlformats.org/officeDocument/2006/relationships/slideLayout" Target="../slideLayouts/slideLayout2.xml"/><Relationship Id="rId6" Type="http://schemas.openxmlformats.org/officeDocument/2006/relationships/hyperlink" Target="https://readingeggs.co.uk/" TargetMode="External"/><Relationship Id="rId5" Type="http://schemas.openxmlformats.org/officeDocument/2006/relationships/hyperlink" Target="http://www.crickweb.co.uk/ks2literacy.html" TargetMode="External"/><Relationship Id="rId4" Type="http://schemas.openxmlformats.org/officeDocument/2006/relationships/hyperlink" Target="https://uk.ixl.com/ela/year-6"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ttrockstars.com/" TargetMode="External"/><Relationship Id="rId7" Type="http://schemas.openxmlformats.org/officeDocument/2006/relationships/hyperlink" Target="https://www.educationquizzes.com/ks2/maths/" TargetMode="External"/><Relationship Id="rId2" Type="http://schemas.openxmlformats.org/officeDocument/2006/relationships/hyperlink" Target="http://www.mathletics.com/" TargetMode="External"/><Relationship Id="rId1" Type="http://schemas.openxmlformats.org/officeDocument/2006/relationships/slideLayout" Target="../slideLayouts/slideLayout2.xml"/><Relationship Id="rId6" Type="http://schemas.openxmlformats.org/officeDocument/2006/relationships/hyperlink" Target="https://www.bbc.com/bitesize/subjects/z826n39" TargetMode="External"/><Relationship Id="rId5" Type="http://schemas.openxmlformats.org/officeDocument/2006/relationships/hyperlink" Target="http://www.ixl.com/" TargetMode="External"/><Relationship Id="rId4" Type="http://schemas.openxmlformats.org/officeDocument/2006/relationships/hyperlink" Target="http://www.primaryhomeworkhelp.co.uk/maths/"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GB" sz="6000" dirty="0" smtClean="0"/>
              <a:t>Parklands Junior School</a:t>
            </a:r>
            <a:endParaRPr lang="en-GB" sz="6000" dirty="0"/>
          </a:p>
        </p:txBody>
      </p:sp>
      <p:sp>
        <p:nvSpPr>
          <p:cNvPr id="3" name="Subtitle 2"/>
          <p:cNvSpPr>
            <a:spLocks noGrp="1"/>
          </p:cNvSpPr>
          <p:nvPr>
            <p:ph type="subTitle" idx="1"/>
          </p:nvPr>
        </p:nvSpPr>
        <p:spPr/>
        <p:txBody>
          <a:bodyPr>
            <a:normAutofit lnSpcReduction="10000"/>
          </a:bodyPr>
          <a:lstStyle/>
          <a:p>
            <a:pPr algn="ctr"/>
            <a:endParaRPr lang="en-GB" sz="3200" b="1" dirty="0" smtClean="0"/>
          </a:p>
          <a:p>
            <a:pPr algn="ctr"/>
            <a:r>
              <a:rPr lang="en-GB" sz="3200" b="1" dirty="0" smtClean="0"/>
              <a:t>2018-19 KS2 SATs</a:t>
            </a:r>
            <a:endParaRPr lang="en-GB" sz="32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5946" y="348644"/>
            <a:ext cx="3014342" cy="2295405"/>
          </a:xfrm>
          <a:prstGeom prst="rect">
            <a:avLst/>
          </a:prstGeom>
        </p:spPr>
      </p:pic>
      <p:sp>
        <p:nvSpPr>
          <p:cNvPr id="5" name="Rectangle 4"/>
          <p:cNvSpPr/>
          <p:nvPr/>
        </p:nvSpPr>
        <p:spPr>
          <a:xfrm>
            <a:off x="0" y="6532421"/>
            <a:ext cx="11903825" cy="261610"/>
          </a:xfrm>
          <a:prstGeom prst="rect">
            <a:avLst/>
          </a:prstGeom>
        </p:spPr>
        <p:txBody>
          <a:bodyPr wrap="square">
            <a:spAutoFit/>
          </a:bodyPr>
          <a:lstStyle/>
          <a:p>
            <a:r>
              <a:rPr lang="en-GB" sz="1100" dirty="0"/>
              <a:t>*Contains material developed by the Standards and Testing Agency for 2018 national curriculum assessments and licensed under Open Government Licence v3.0.</a:t>
            </a:r>
          </a:p>
        </p:txBody>
      </p:sp>
    </p:spTree>
    <p:extLst>
      <p:ext uri="{BB962C8B-B14F-4D97-AF65-F5344CB8AC3E}">
        <p14:creationId xmlns:p14="http://schemas.microsoft.com/office/powerpoint/2010/main" val="16741392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t>
            </a:r>
            <a:r>
              <a:rPr lang="en-GB" dirty="0" smtClean="0"/>
              <a:t>Sample Questions – Reasoning </a:t>
            </a:r>
            <a:endParaRPr lang="en-GB" dirty="0"/>
          </a:p>
        </p:txBody>
      </p:sp>
      <p:pic>
        <p:nvPicPr>
          <p:cNvPr id="5" name="Picture 4"/>
          <p:cNvPicPr>
            <a:picLocks noChangeAspect="1"/>
          </p:cNvPicPr>
          <p:nvPr/>
        </p:nvPicPr>
        <p:blipFill>
          <a:blip r:embed="rId2"/>
          <a:stretch>
            <a:fillRect/>
          </a:stretch>
        </p:blipFill>
        <p:spPr>
          <a:xfrm>
            <a:off x="2296823" y="1414116"/>
            <a:ext cx="6600825" cy="5210175"/>
          </a:xfrm>
          <a:prstGeom prst="rect">
            <a:avLst/>
          </a:prstGeom>
        </p:spPr>
      </p:pic>
    </p:spTree>
    <p:extLst>
      <p:ext uri="{BB962C8B-B14F-4D97-AF65-F5344CB8AC3E}">
        <p14:creationId xmlns:p14="http://schemas.microsoft.com/office/powerpoint/2010/main" val="3783629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Raw Scores and Scaled Scores</a:t>
            </a:r>
            <a:endParaRPr lang="en-GB" dirty="0"/>
          </a:p>
        </p:txBody>
      </p:sp>
      <p:sp>
        <p:nvSpPr>
          <p:cNvPr id="3" name="Content Placeholder 2"/>
          <p:cNvSpPr>
            <a:spLocks noGrp="1"/>
          </p:cNvSpPr>
          <p:nvPr>
            <p:ph idx="1"/>
          </p:nvPr>
        </p:nvSpPr>
        <p:spPr>
          <a:xfrm>
            <a:off x="677334" y="1563625"/>
            <a:ext cx="8596668" cy="4477738"/>
          </a:xfrm>
        </p:spPr>
        <p:txBody>
          <a:bodyPr>
            <a:normAutofit lnSpcReduction="10000"/>
          </a:bodyPr>
          <a:lstStyle/>
          <a:p>
            <a:r>
              <a:rPr lang="en-GB" sz="2400" dirty="0" smtClean="0"/>
              <a:t>Raw scores are the number of marks awarded</a:t>
            </a:r>
          </a:p>
          <a:p>
            <a:r>
              <a:rPr lang="en-GB" sz="2400" dirty="0" smtClean="0"/>
              <a:t>Each pupils raw score is converted into a scaled score.</a:t>
            </a:r>
          </a:p>
          <a:p>
            <a:r>
              <a:rPr lang="en-GB" sz="2400" dirty="0" smtClean="0"/>
              <a:t>The lowest scaled score a child can get is 80 and the highest 120.</a:t>
            </a:r>
          </a:p>
          <a:p>
            <a:r>
              <a:rPr lang="en-GB" sz="2400" dirty="0" smtClean="0"/>
              <a:t>Pupils achieving 100 – 109 are deemed to be ‘working at’ the expected standard.</a:t>
            </a:r>
          </a:p>
          <a:p>
            <a:r>
              <a:rPr lang="en-GB" sz="2400" dirty="0" smtClean="0"/>
              <a:t>110 – 120 ‘greater depth’.</a:t>
            </a:r>
          </a:p>
          <a:p>
            <a:r>
              <a:rPr lang="en-GB" sz="2400" dirty="0" smtClean="0"/>
              <a:t>Less than 100 ‘below’ the expected standard.</a:t>
            </a:r>
          </a:p>
          <a:p>
            <a:r>
              <a:rPr lang="en-GB" sz="2400" dirty="0" smtClean="0"/>
              <a:t>Your child’s results will be included in their end of year report.</a:t>
            </a:r>
          </a:p>
          <a:p>
            <a:pPr marL="0" indent="0">
              <a:buNone/>
            </a:pPr>
            <a:endParaRPr lang="en-GB" sz="2400" dirty="0"/>
          </a:p>
        </p:txBody>
      </p:sp>
    </p:spTree>
    <p:extLst>
      <p:ext uri="{BB962C8B-B14F-4D97-AF65-F5344CB8AC3E}">
        <p14:creationId xmlns:p14="http://schemas.microsoft.com/office/powerpoint/2010/main" val="5013172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to Help Your Child</a:t>
            </a:r>
            <a:endParaRPr lang="en-GB" dirty="0"/>
          </a:p>
        </p:txBody>
      </p:sp>
      <p:sp>
        <p:nvSpPr>
          <p:cNvPr id="3" name="Content Placeholder 2"/>
          <p:cNvSpPr>
            <a:spLocks noGrp="1"/>
          </p:cNvSpPr>
          <p:nvPr>
            <p:ph idx="1"/>
          </p:nvPr>
        </p:nvSpPr>
        <p:spPr>
          <a:xfrm>
            <a:off x="677334" y="1389889"/>
            <a:ext cx="8596668" cy="4651474"/>
          </a:xfrm>
        </p:spPr>
        <p:txBody>
          <a:bodyPr>
            <a:noAutofit/>
          </a:bodyPr>
          <a:lstStyle/>
          <a:p>
            <a:r>
              <a:rPr lang="en-GB" sz="2000" dirty="0" smtClean="0"/>
              <a:t>First and foremost, support and reassure your child that there is nothing to worry about and they should always try their best.  Praise and encourage!</a:t>
            </a:r>
          </a:p>
          <a:p>
            <a:r>
              <a:rPr lang="en-GB" sz="2000" dirty="0" smtClean="0"/>
              <a:t>Ensure your child has the best possible attendance at school.</a:t>
            </a:r>
          </a:p>
          <a:p>
            <a:r>
              <a:rPr lang="en-GB" sz="2000" dirty="0" smtClean="0"/>
              <a:t>Support your child with homework tasks.</a:t>
            </a:r>
          </a:p>
          <a:p>
            <a:r>
              <a:rPr lang="en-GB" sz="2000" dirty="0" smtClean="0"/>
              <a:t>Talk to your child about what they have learnt at school and what book(s) they are reading (the character, the plot, their opinion).</a:t>
            </a:r>
          </a:p>
          <a:p>
            <a:r>
              <a:rPr lang="en-GB" sz="2000" dirty="0" smtClean="0"/>
              <a:t>All children should be reading regularly at home for sustained periods of time and be able to discuss and answer questions about what they have read.</a:t>
            </a:r>
          </a:p>
          <a:p>
            <a:r>
              <a:rPr lang="en-GB" sz="2000" dirty="0" smtClean="0"/>
              <a:t>It is imperative that all children can recall all their times tables accurately and quickly.</a:t>
            </a:r>
          </a:p>
          <a:p>
            <a:r>
              <a:rPr lang="en-GB" sz="2000" dirty="0" smtClean="0"/>
              <a:t>Spellings should be learnt thoroughly at home on a weekly basis.</a:t>
            </a:r>
          </a:p>
          <a:p>
            <a:pPr marL="0" indent="0">
              <a:buNone/>
            </a:pPr>
            <a:endParaRPr lang="en-GB" sz="2000" dirty="0"/>
          </a:p>
        </p:txBody>
      </p:sp>
    </p:spTree>
    <p:extLst>
      <p:ext uri="{BB962C8B-B14F-4D97-AF65-F5344CB8AC3E}">
        <p14:creationId xmlns:p14="http://schemas.microsoft.com/office/powerpoint/2010/main" val="11046815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to Help Your Child with Reading </a:t>
            </a:r>
            <a:endParaRPr lang="en-GB" dirty="0"/>
          </a:p>
        </p:txBody>
      </p:sp>
      <p:sp>
        <p:nvSpPr>
          <p:cNvPr id="3" name="Content Placeholder 2"/>
          <p:cNvSpPr>
            <a:spLocks noGrp="1"/>
          </p:cNvSpPr>
          <p:nvPr>
            <p:ph idx="1"/>
          </p:nvPr>
        </p:nvSpPr>
        <p:spPr>
          <a:xfrm>
            <a:off x="677334" y="1567543"/>
            <a:ext cx="8596668" cy="5180729"/>
          </a:xfrm>
        </p:spPr>
        <p:txBody>
          <a:bodyPr>
            <a:normAutofit fontScale="47500" lnSpcReduction="20000"/>
          </a:bodyPr>
          <a:lstStyle/>
          <a:p>
            <a:pPr marL="754062" indent="-571500">
              <a:defRPr/>
            </a:pPr>
            <a:r>
              <a:rPr lang="en-GB" sz="4200" dirty="0">
                <a:solidFill>
                  <a:schemeClr val="bg2">
                    <a:lumMod val="10000"/>
                  </a:schemeClr>
                </a:solidFill>
              </a:rPr>
              <a:t>Listening to your child read can take many forms</a:t>
            </a:r>
            <a:r>
              <a:rPr lang="en-GB" sz="4200" dirty="0" smtClean="0">
                <a:solidFill>
                  <a:schemeClr val="bg2">
                    <a:lumMod val="10000"/>
                  </a:schemeClr>
                </a:solidFill>
              </a:rPr>
              <a:t>.</a:t>
            </a:r>
            <a:endParaRPr lang="en-GB" sz="4200" dirty="0">
              <a:solidFill>
                <a:schemeClr val="bg2">
                  <a:lumMod val="10000"/>
                </a:schemeClr>
              </a:solidFill>
            </a:endParaRPr>
          </a:p>
          <a:p>
            <a:pPr marL="754062" indent="-571500">
              <a:defRPr/>
            </a:pPr>
            <a:r>
              <a:rPr lang="en-GB" sz="4200" dirty="0">
                <a:solidFill>
                  <a:schemeClr val="bg2">
                    <a:lumMod val="10000"/>
                  </a:schemeClr>
                </a:solidFill>
              </a:rPr>
              <a:t>First and foremost, focus </a:t>
            </a:r>
            <a:r>
              <a:rPr lang="en-GB" sz="4200" dirty="0" smtClean="0">
                <a:solidFill>
                  <a:schemeClr val="bg2">
                    <a:lumMod val="10000"/>
                  </a:schemeClr>
                </a:solidFill>
              </a:rPr>
              <a:t>on developing </a:t>
            </a:r>
            <a:r>
              <a:rPr lang="en-GB" sz="4200" dirty="0">
                <a:solidFill>
                  <a:schemeClr val="bg2">
                    <a:lumMod val="10000"/>
                  </a:schemeClr>
                </a:solidFill>
              </a:rPr>
              <a:t>an enjoyment and love of reading</a:t>
            </a:r>
            <a:r>
              <a:rPr lang="en-GB" sz="4200" dirty="0" smtClean="0">
                <a:solidFill>
                  <a:schemeClr val="bg2">
                    <a:lumMod val="10000"/>
                  </a:schemeClr>
                </a:solidFill>
              </a:rPr>
              <a:t>.</a:t>
            </a:r>
            <a:endParaRPr lang="en-GB" sz="4200" dirty="0">
              <a:solidFill>
                <a:schemeClr val="bg2">
                  <a:lumMod val="10000"/>
                </a:schemeClr>
              </a:solidFill>
            </a:endParaRPr>
          </a:p>
          <a:p>
            <a:pPr marL="754062" indent="-571500">
              <a:defRPr/>
            </a:pPr>
            <a:r>
              <a:rPr lang="en-GB" sz="4200" dirty="0">
                <a:solidFill>
                  <a:schemeClr val="bg2">
                    <a:lumMod val="10000"/>
                  </a:schemeClr>
                </a:solidFill>
              </a:rPr>
              <a:t>Enjoy stories together – reading stories to your child is equally as important as listening to your child read</a:t>
            </a:r>
            <a:r>
              <a:rPr lang="en-GB" sz="4200" dirty="0" smtClean="0">
                <a:solidFill>
                  <a:schemeClr val="bg2">
                    <a:lumMod val="10000"/>
                  </a:schemeClr>
                </a:solidFill>
              </a:rPr>
              <a:t>.</a:t>
            </a:r>
            <a:endParaRPr lang="en-GB" sz="4200" dirty="0">
              <a:solidFill>
                <a:schemeClr val="bg2">
                  <a:lumMod val="10000"/>
                </a:schemeClr>
              </a:solidFill>
            </a:endParaRPr>
          </a:p>
          <a:p>
            <a:pPr marL="754062" indent="-571500">
              <a:defRPr/>
            </a:pPr>
            <a:r>
              <a:rPr lang="en-GB" sz="4200" dirty="0">
                <a:solidFill>
                  <a:schemeClr val="bg2">
                    <a:lumMod val="10000"/>
                  </a:schemeClr>
                </a:solidFill>
              </a:rPr>
              <a:t>Read a little at a time but often, rather than rarely but for long periods of time</a:t>
            </a:r>
            <a:r>
              <a:rPr lang="en-GB" sz="4200" dirty="0" smtClean="0">
                <a:solidFill>
                  <a:schemeClr val="bg2">
                    <a:lumMod val="10000"/>
                  </a:schemeClr>
                </a:solidFill>
              </a:rPr>
              <a:t>!</a:t>
            </a:r>
            <a:endParaRPr lang="en-GB" sz="4200" dirty="0">
              <a:solidFill>
                <a:schemeClr val="bg2">
                  <a:lumMod val="10000"/>
                </a:schemeClr>
              </a:solidFill>
            </a:endParaRPr>
          </a:p>
          <a:p>
            <a:pPr marL="754062" indent="-571500">
              <a:defRPr/>
            </a:pPr>
            <a:r>
              <a:rPr lang="en-GB" sz="4200" dirty="0">
                <a:solidFill>
                  <a:schemeClr val="bg2">
                    <a:lumMod val="10000"/>
                  </a:schemeClr>
                </a:solidFill>
              </a:rPr>
              <a:t>Talk about the story before, during and afterwards – discuss the plot, the characters, their feelings and actions, how it makes you feel, predict what will happen and encourage your child to have their own opinions</a:t>
            </a:r>
            <a:r>
              <a:rPr lang="en-GB" sz="4200" dirty="0" smtClean="0">
                <a:solidFill>
                  <a:schemeClr val="bg2">
                    <a:lumMod val="10000"/>
                  </a:schemeClr>
                </a:solidFill>
              </a:rPr>
              <a:t>.</a:t>
            </a:r>
            <a:endParaRPr lang="en-GB" sz="4200" dirty="0">
              <a:solidFill>
                <a:schemeClr val="bg2">
                  <a:lumMod val="10000"/>
                </a:schemeClr>
              </a:solidFill>
            </a:endParaRPr>
          </a:p>
          <a:p>
            <a:pPr marL="754062" indent="-571500">
              <a:defRPr/>
            </a:pPr>
            <a:r>
              <a:rPr lang="en-GB" sz="4200" dirty="0">
                <a:solidFill>
                  <a:schemeClr val="bg2">
                    <a:lumMod val="10000"/>
                  </a:schemeClr>
                </a:solidFill>
              </a:rPr>
              <a:t>Look up definitions of words together – you could use a dictionary, the internet or an app on a phone or tablet</a:t>
            </a:r>
            <a:r>
              <a:rPr lang="en-GB" sz="4200" dirty="0" smtClean="0">
                <a:solidFill>
                  <a:schemeClr val="bg2">
                    <a:lumMod val="10000"/>
                  </a:schemeClr>
                </a:solidFill>
              </a:rPr>
              <a:t>.</a:t>
            </a:r>
            <a:endParaRPr lang="en-GB" sz="4200" dirty="0">
              <a:solidFill>
                <a:schemeClr val="bg2">
                  <a:lumMod val="10000"/>
                </a:schemeClr>
              </a:solidFill>
            </a:endParaRPr>
          </a:p>
          <a:p>
            <a:pPr marL="754062" indent="-571500">
              <a:defRPr/>
            </a:pPr>
            <a:r>
              <a:rPr lang="en-GB" sz="4200" dirty="0">
                <a:solidFill>
                  <a:schemeClr val="bg2">
                    <a:lumMod val="10000"/>
                  </a:schemeClr>
                </a:solidFill>
              </a:rPr>
              <a:t>All reading is valuable – it doesn’t have to be just stories. Reading can involve anything from fiction and non-fiction, poetry, newspapers, magazines, football programmes, TV guides</a:t>
            </a:r>
            <a:r>
              <a:rPr lang="en-GB" sz="4200" dirty="0" smtClean="0">
                <a:solidFill>
                  <a:schemeClr val="bg2">
                    <a:lumMod val="10000"/>
                  </a:schemeClr>
                </a:solidFill>
              </a:rPr>
              <a:t>.</a:t>
            </a:r>
            <a:endParaRPr lang="en-GB" sz="4200" dirty="0">
              <a:solidFill>
                <a:schemeClr val="bg2">
                  <a:lumMod val="10000"/>
                </a:schemeClr>
              </a:solidFill>
            </a:endParaRPr>
          </a:p>
          <a:p>
            <a:pPr marL="754062" indent="-571500">
              <a:defRPr/>
            </a:pPr>
            <a:r>
              <a:rPr lang="en-GB" sz="4200" dirty="0">
                <a:solidFill>
                  <a:schemeClr val="bg2">
                    <a:lumMod val="10000"/>
                  </a:schemeClr>
                </a:solidFill>
              </a:rPr>
              <a:t>Visit the local library - it’s free!</a:t>
            </a:r>
          </a:p>
          <a:p>
            <a:pPr marL="0" indent="0">
              <a:buNone/>
            </a:pPr>
            <a:endParaRPr lang="en-GB" dirty="0"/>
          </a:p>
        </p:txBody>
      </p:sp>
    </p:spTree>
    <p:extLst>
      <p:ext uri="{BB962C8B-B14F-4D97-AF65-F5344CB8AC3E}">
        <p14:creationId xmlns:p14="http://schemas.microsoft.com/office/powerpoint/2010/main" val="39000625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to Help Your Child with Writing</a:t>
            </a:r>
            <a:endParaRPr lang="en-GB" dirty="0"/>
          </a:p>
        </p:txBody>
      </p:sp>
      <p:sp>
        <p:nvSpPr>
          <p:cNvPr id="3" name="Content Placeholder 2"/>
          <p:cNvSpPr>
            <a:spLocks noGrp="1"/>
          </p:cNvSpPr>
          <p:nvPr>
            <p:ph idx="1"/>
          </p:nvPr>
        </p:nvSpPr>
        <p:spPr>
          <a:xfrm>
            <a:off x="613326" y="1792225"/>
            <a:ext cx="8596668" cy="4642330"/>
          </a:xfrm>
        </p:spPr>
        <p:txBody>
          <a:bodyPr>
            <a:normAutofit lnSpcReduction="10000"/>
          </a:bodyPr>
          <a:lstStyle/>
          <a:p>
            <a:pPr marL="468312" indent="-285750">
              <a:defRPr/>
            </a:pPr>
            <a:r>
              <a:rPr lang="en-GB" sz="2000" dirty="0">
                <a:solidFill>
                  <a:schemeClr val="bg2">
                    <a:lumMod val="10000"/>
                  </a:schemeClr>
                </a:solidFill>
              </a:rPr>
              <a:t>Practise and learn weekly spelling lists – make it fun</a:t>
            </a:r>
            <a:r>
              <a:rPr lang="en-GB" sz="2000" dirty="0" smtClean="0">
                <a:solidFill>
                  <a:schemeClr val="bg2">
                    <a:lumMod val="10000"/>
                  </a:schemeClr>
                </a:solidFill>
              </a:rPr>
              <a:t>!</a:t>
            </a:r>
            <a:endParaRPr lang="en-GB" sz="2000" dirty="0">
              <a:solidFill>
                <a:schemeClr val="bg2">
                  <a:lumMod val="10000"/>
                </a:schemeClr>
              </a:solidFill>
            </a:endParaRPr>
          </a:p>
          <a:p>
            <a:pPr marL="468312" indent="-285750">
              <a:defRPr/>
            </a:pPr>
            <a:r>
              <a:rPr lang="en-GB" sz="2000" dirty="0">
                <a:solidFill>
                  <a:schemeClr val="bg2">
                    <a:lumMod val="10000"/>
                  </a:schemeClr>
                </a:solidFill>
              </a:rPr>
              <a:t>Encourage opportunities for writing such as letters to family or friends, shopping lists, notes or reminders, stories or poems</a:t>
            </a:r>
            <a:r>
              <a:rPr lang="en-GB" sz="2000" dirty="0" smtClean="0">
                <a:solidFill>
                  <a:schemeClr val="bg2">
                    <a:lumMod val="10000"/>
                  </a:schemeClr>
                </a:solidFill>
              </a:rPr>
              <a:t>.</a:t>
            </a:r>
            <a:endParaRPr lang="en-GB" sz="2000" dirty="0">
              <a:solidFill>
                <a:schemeClr val="bg2">
                  <a:lumMod val="10000"/>
                </a:schemeClr>
              </a:solidFill>
            </a:endParaRPr>
          </a:p>
          <a:p>
            <a:pPr marL="468312" indent="-285750">
              <a:defRPr/>
            </a:pPr>
            <a:r>
              <a:rPr lang="en-GB" sz="2000" dirty="0">
                <a:solidFill>
                  <a:schemeClr val="bg2">
                    <a:lumMod val="10000"/>
                  </a:schemeClr>
                </a:solidFill>
              </a:rPr>
              <a:t>Write together – be a good role model for writing</a:t>
            </a:r>
            <a:r>
              <a:rPr lang="en-GB" sz="2000" dirty="0" smtClean="0">
                <a:solidFill>
                  <a:schemeClr val="bg2">
                    <a:lumMod val="10000"/>
                  </a:schemeClr>
                </a:solidFill>
              </a:rPr>
              <a:t>.</a:t>
            </a:r>
            <a:endParaRPr lang="en-GB" sz="2000" dirty="0">
              <a:solidFill>
                <a:schemeClr val="bg2">
                  <a:lumMod val="10000"/>
                </a:schemeClr>
              </a:solidFill>
            </a:endParaRPr>
          </a:p>
          <a:p>
            <a:pPr marL="468312" indent="-285750">
              <a:defRPr/>
            </a:pPr>
            <a:r>
              <a:rPr lang="en-GB" sz="2000" dirty="0">
                <a:solidFill>
                  <a:schemeClr val="bg2">
                    <a:lumMod val="10000"/>
                  </a:schemeClr>
                </a:solidFill>
              </a:rPr>
              <a:t>Encourage use of a dictionary to check spelling and a thesaurus to find synonyms and expand </a:t>
            </a:r>
            <a:r>
              <a:rPr lang="en-GB" sz="2000" dirty="0" smtClean="0">
                <a:solidFill>
                  <a:schemeClr val="bg2">
                    <a:lumMod val="10000"/>
                  </a:schemeClr>
                </a:solidFill>
              </a:rPr>
              <a:t>vocabulary.</a:t>
            </a:r>
            <a:endParaRPr lang="en-GB" sz="2000" dirty="0">
              <a:solidFill>
                <a:schemeClr val="bg2">
                  <a:lumMod val="10000"/>
                </a:schemeClr>
              </a:solidFill>
            </a:endParaRPr>
          </a:p>
          <a:p>
            <a:pPr marL="468312" indent="-285750">
              <a:defRPr/>
            </a:pPr>
            <a:r>
              <a:rPr lang="en-GB" sz="2000" dirty="0">
                <a:solidFill>
                  <a:schemeClr val="bg2">
                    <a:lumMod val="10000"/>
                  </a:schemeClr>
                </a:solidFill>
              </a:rPr>
              <a:t>Allow your child to use a computer for word processing, which will allow for editing and correcting of errors without lots of crossing out</a:t>
            </a:r>
            <a:r>
              <a:rPr lang="en-GB" sz="2000" dirty="0" smtClean="0">
                <a:solidFill>
                  <a:schemeClr val="bg2">
                    <a:lumMod val="10000"/>
                  </a:schemeClr>
                </a:solidFill>
              </a:rPr>
              <a:t>.</a:t>
            </a:r>
            <a:endParaRPr lang="en-GB" sz="2000" dirty="0">
              <a:solidFill>
                <a:schemeClr val="bg2">
                  <a:lumMod val="10000"/>
                </a:schemeClr>
              </a:solidFill>
            </a:endParaRPr>
          </a:p>
          <a:p>
            <a:pPr marL="468312" indent="-285750">
              <a:defRPr/>
            </a:pPr>
            <a:r>
              <a:rPr lang="en-GB" sz="2000" dirty="0">
                <a:solidFill>
                  <a:schemeClr val="bg2">
                    <a:lumMod val="10000"/>
                  </a:schemeClr>
                </a:solidFill>
              </a:rPr>
              <a:t>Remember that good readers become good writers! Identify good writing features when reading (e.g. vocabulary, sentence structure, punctuation</a:t>
            </a:r>
            <a:r>
              <a:rPr lang="en-GB" sz="2000" dirty="0" smtClean="0">
                <a:solidFill>
                  <a:schemeClr val="bg2">
                    <a:lumMod val="10000"/>
                  </a:schemeClr>
                </a:solidFill>
              </a:rPr>
              <a:t>).</a:t>
            </a:r>
            <a:endParaRPr lang="en-GB" sz="2000" dirty="0">
              <a:solidFill>
                <a:schemeClr val="bg2">
                  <a:lumMod val="10000"/>
                </a:schemeClr>
              </a:solidFill>
            </a:endParaRPr>
          </a:p>
          <a:p>
            <a:pPr marL="468312" indent="-285750">
              <a:defRPr/>
            </a:pPr>
            <a:r>
              <a:rPr lang="en-GB" sz="2000" dirty="0">
                <a:solidFill>
                  <a:schemeClr val="bg2">
                    <a:lumMod val="10000"/>
                  </a:schemeClr>
                </a:solidFill>
              </a:rPr>
              <a:t>Show your appreciation: praise and encourage, even for small successes!</a:t>
            </a:r>
          </a:p>
          <a:p>
            <a:pPr marL="0" indent="0">
              <a:buNone/>
            </a:pPr>
            <a:endParaRPr lang="en-GB" dirty="0"/>
          </a:p>
        </p:txBody>
      </p:sp>
    </p:spTree>
    <p:extLst>
      <p:ext uri="{BB962C8B-B14F-4D97-AF65-F5344CB8AC3E}">
        <p14:creationId xmlns:p14="http://schemas.microsoft.com/office/powerpoint/2010/main" val="31398876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English Revision Websites</a:t>
            </a:r>
            <a:endParaRPr lang="en-GB" dirty="0"/>
          </a:p>
        </p:txBody>
      </p:sp>
      <p:sp>
        <p:nvSpPr>
          <p:cNvPr id="3" name="Content Placeholder 2"/>
          <p:cNvSpPr>
            <a:spLocks noGrp="1"/>
          </p:cNvSpPr>
          <p:nvPr>
            <p:ph idx="1"/>
          </p:nvPr>
        </p:nvSpPr>
        <p:spPr/>
        <p:txBody>
          <a:bodyPr/>
          <a:lstStyle/>
          <a:p>
            <a:pPr marL="182562" indent="0">
              <a:buNone/>
              <a:defRPr/>
            </a:pPr>
            <a:r>
              <a:rPr lang="en-GB" dirty="0">
                <a:solidFill>
                  <a:srgbClr val="E7E6E6">
                    <a:lumMod val="10000"/>
                  </a:srgbClr>
                </a:solidFill>
                <a:hlinkClick r:id="rId2"/>
              </a:rPr>
              <a:t>http://www.bbc.co.uk/bitesize/ks2/english/</a:t>
            </a:r>
            <a:endParaRPr lang="en-GB" dirty="0">
              <a:solidFill>
                <a:srgbClr val="E7E6E6">
                  <a:lumMod val="10000"/>
                </a:srgbClr>
              </a:solidFill>
            </a:endParaRPr>
          </a:p>
          <a:p>
            <a:pPr marL="182562" indent="0">
              <a:buNone/>
              <a:defRPr/>
            </a:pPr>
            <a:r>
              <a:rPr lang="en-GB" dirty="0" smtClean="0">
                <a:solidFill>
                  <a:srgbClr val="E7E6E6">
                    <a:lumMod val="10000"/>
                  </a:srgbClr>
                </a:solidFill>
                <a:hlinkClick r:id="rId3"/>
              </a:rPr>
              <a:t>http</a:t>
            </a:r>
            <a:r>
              <a:rPr lang="en-GB" dirty="0">
                <a:solidFill>
                  <a:srgbClr val="E7E6E6">
                    <a:lumMod val="10000"/>
                  </a:srgbClr>
                </a:solidFill>
                <a:hlinkClick r:id="rId3"/>
              </a:rPr>
              <a:t>://www.educationquizzes.com/ks2/english/</a:t>
            </a:r>
            <a:endParaRPr lang="en-GB" dirty="0">
              <a:solidFill>
                <a:srgbClr val="E7E6E6">
                  <a:lumMod val="10000"/>
                </a:srgbClr>
              </a:solidFill>
            </a:endParaRPr>
          </a:p>
          <a:p>
            <a:pPr marL="182562" indent="0">
              <a:buNone/>
              <a:defRPr/>
            </a:pPr>
            <a:r>
              <a:rPr lang="en-GB" dirty="0">
                <a:solidFill>
                  <a:srgbClr val="E7E6E6">
                    <a:lumMod val="10000"/>
                  </a:srgbClr>
                </a:solidFill>
                <a:hlinkClick r:id="rId4"/>
              </a:rPr>
              <a:t>https://</a:t>
            </a:r>
            <a:r>
              <a:rPr lang="en-GB" dirty="0" smtClean="0">
                <a:solidFill>
                  <a:srgbClr val="E7E6E6">
                    <a:lumMod val="10000"/>
                  </a:srgbClr>
                </a:solidFill>
                <a:hlinkClick r:id="rId4"/>
              </a:rPr>
              <a:t>uk.ixl.com/ela/year-6</a:t>
            </a:r>
            <a:r>
              <a:rPr lang="en-GB" dirty="0" smtClean="0">
                <a:solidFill>
                  <a:srgbClr val="E7E6E6">
                    <a:lumMod val="10000"/>
                  </a:srgbClr>
                </a:solidFill>
              </a:rPr>
              <a:t> </a:t>
            </a:r>
          </a:p>
          <a:p>
            <a:pPr marL="182562" indent="0">
              <a:buNone/>
              <a:defRPr/>
            </a:pPr>
            <a:r>
              <a:rPr lang="en-GB" dirty="0">
                <a:solidFill>
                  <a:srgbClr val="E7E6E6">
                    <a:lumMod val="10000"/>
                  </a:srgbClr>
                </a:solidFill>
                <a:hlinkClick r:id="rId5"/>
              </a:rPr>
              <a:t>http://</a:t>
            </a:r>
            <a:r>
              <a:rPr lang="en-GB" dirty="0" smtClean="0">
                <a:solidFill>
                  <a:srgbClr val="E7E6E6">
                    <a:lumMod val="10000"/>
                  </a:srgbClr>
                </a:solidFill>
                <a:hlinkClick r:id="rId5"/>
              </a:rPr>
              <a:t>www.crickweb.co.uk/ks2literacy.html</a:t>
            </a:r>
            <a:endParaRPr lang="en-GB" dirty="0" smtClean="0">
              <a:solidFill>
                <a:srgbClr val="E7E6E6">
                  <a:lumMod val="10000"/>
                </a:srgbClr>
              </a:solidFill>
            </a:endParaRPr>
          </a:p>
          <a:p>
            <a:pPr marL="182562" indent="0">
              <a:buNone/>
              <a:defRPr/>
            </a:pPr>
            <a:r>
              <a:rPr lang="en-GB" dirty="0">
                <a:solidFill>
                  <a:srgbClr val="E7E6E6">
                    <a:lumMod val="10000"/>
                  </a:srgbClr>
                </a:solidFill>
                <a:hlinkClick r:id="rId6"/>
              </a:rPr>
              <a:t>https://readingeggs.co.uk</a:t>
            </a:r>
            <a:r>
              <a:rPr lang="en-GB" dirty="0" smtClean="0">
                <a:solidFill>
                  <a:srgbClr val="E7E6E6">
                    <a:lumMod val="10000"/>
                  </a:srgbClr>
                </a:solidFill>
                <a:hlinkClick r:id="rId6"/>
              </a:rPr>
              <a:t>/</a:t>
            </a:r>
            <a:r>
              <a:rPr lang="en-GB" dirty="0" smtClean="0">
                <a:solidFill>
                  <a:srgbClr val="E7E6E6">
                    <a:lumMod val="10000"/>
                  </a:srgbClr>
                </a:solidFill>
              </a:rPr>
              <a:t>  </a:t>
            </a:r>
          </a:p>
          <a:p>
            <a:pPr marL="182562" indent="0">
              <a:buNone/>
              <a:defRPr/>
            </a:pPr>
            <a:endParaRPr lang="en-GB" dirty="0">
              <a:solidFill>
                <a:srgbClr val="E7E6E6">
                  <a:lumMod val="10000"/>
                </a:srgbClr>
              </a:solidFill>
            </a:endParaRPr>
          </a:p>
          <a:p>
            <a:endParaRPr lang="en-GB" dirty="0"/>
          </a:p>
        </p:txBody>
      </p:sp>
    </p:spTree>
    <p:extLst>
      <p:ext uri="{BB962C8B-B14F-4D97-AF65-F5344CB8AC3E}">
        <p14:creationId xmlns:p14="http://schemas.microsoft.com/office/powerpoint/2010/main" val="18160358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to Help Your Child with Maths</a:t>
            </a:r>
            <a:endParaRPr lang="en-GB" dirty="0"/>
          </a:p>
        </p:txBody>
      </p:sp>
      <p:sp>
        <p:nvSpPr>
          <p:cNvPr id="3" name="Content Placeholder 2"/>
          <p:cNvSpPr>
            <a:spLocks noGrp="1"/>
          </p:cNvSpPr>
          <p:nvPr>
            <p:ph idx="1"/>
          </p:nvPr>
        </p:nvSpPr>
        <p:spPr>
          <a:xfrm>
            <a:off x="677334" y="1444753"/>
            <a:ext cx="8596668" cy="5012032"/>
          </a:xfrm>
        </p:spPr>
        <p:txBody>
          <a:bodyPr>
            <a:normAutofit fontScale="92500" lnSpcReduction="20000"/>
          </a:bodyPr>
          <a:lstStyle/>
          <a:p>
            <a:pPr marL="525462" defTabSz="914400" eaLnBrk="0" fontAlgn="base" hangingPunct="0">
              <a:spcBef>
                <a:spcPct val="0"/>
              </a:spcBef>
              <a:spcAft>
                <a:spcPct val="0"/>
              </a:spcAft>
              <a:buClrTx/>
              <a:buSzTx/>
              <a:defRPr/>
            </a:pPr>
            <a:r>
              <a:rPr lang="en-GB" sz="2200" dirty="0">
                <a:solidFill>
                  <a:srgbClr val="E7E6E6">
                    <a:lumMod val="10000"/>
                  </a:srgbClr>
                </a:solidFill>
              </a:rPr>
              <a:t>Play times tables </a:t>
            </a:r>
            <a:r>
              <a:rPr lang="en-GB" sz="2200" dirty="0" smtClean="0">
                <a:solidFill>
                  <a:srgbClr val="E7E6E6">
                    <a:lumMod val="10000"/>
                  </a:srgbClr>
                </a:solidFill>
              </a:rPr>
              <a:t>games. Times Tables </a:t>
            </a:r>
            <a:r>
              <a:rPr lang="en-GB" sz="2200" dirty="0" err="1" smtClean="0">
                <a:solidFill>
                  <a:srgbClr val="E7E6E6">
                    <a:lumMod val="10000"/>
                  </a:srgbClr>
                </a:solidFill>
              </a:rPr>
              <a:t>Rockstars</a:t>
            </a:r>
            <a:r>
              <a:rPr lang="en-GB" sz="2200" dirty="0" smtClean="0">
                <a:solidFill>
                  <a:srgbClr val="E7E6E6">
                    <a:lumMod val="10000"/>
                  </a:srgbClr>
                </a:solidFill>
              </a:rPr>
              <a:t>!</a:t>
            </a:r>
          </a:p>
          <a:p>
            <a:pPr marL="525462" defTabSz="914400" eaLnBrk="0" fontAlgn="base" hangingPunct="0">
              <a:spcBef>
                <a:spcPct val="0"/>
              </a:spcBef>
              <a:spcAft>
                <a:spcPct val="0"/>
              </a:spcAft>
              <a:buClrTx/>
              <a:buSzTx/>
              <a:defRPr/>
            </a:pPr>
            <a:r>
              <a:rPr lang="en-GB" sz="2200" dirty="0" smtClean="0">
                <a:solidFill>
                  <a:srgbClr val="E7E6E6">
                    <a:lumMod val="10000"/>
                  </a:srgbClr>
                </a:solidFill>
              </a:rPr>
              <a:t>Make full use of </a:t>
            </a:r>
            <a:r>
              <a:rPr lang="en-GB" sz="2200" dirty="0" err="1" smtClean="0">
                <a:solidFill>
                  <a:srgbClr val="E7E6E6">
                    <a:lumMod val="10000"/>
                  </a:srgbClr>
                </a:solidFill>
              </a:rPr>
              <a:t>Mathletics</a:t>
            </a:r>
            <a:r>
              <a:rPr lang="en-GB" sz="2200" dirty="0" smtClean="0">
                <a:solidFill>
                  <a:srgbClr val="E7E6E6">
                    <a:lumMod val="10000"/>
                  </a:srgbClr>
                </a:solidFill>
              </a:rPr>
              <a:t>’ online resources. </a:t>
            </a:r>
            <a:endParaRPr lang="en-GB" sz="2200" dirty="0">
              <a:solidFill>
                <a:srgbClr val="E7E6E6">
                  <a:lumMod val="10000"/>
                </a:srgbClr>
              </a:solidFill>
            </a:endParaRPr>
          </a:p>
          <a:p>
            <a:pPr lvl="0" indent="-160338" defTabSz="914400" eaLnBrk="0" fontAlgn="base" hangingPunct="0">
              <a:spcBef>
                <a:spcPct val="0"/>
              </a:spcBef>
              <a:spcAft>
                <a:spcPct val="0"/>
              </a:spcAft>
              <a:buClrTx/>
              <a:buSzTx/>
              <a:buFont typeface="Arial" panose="020B0604020202020204" pitchFamily="34" charset="0"/>
              <a:buChar char="•"/>
              <a:defRPr/>
            </a:pPr>
            <a:endParaRPr lang="en-GB" sz="2200" dirty="0">
              <a:solidFill>
                <a:srgbClr val="E7E6E6">
                  <a:lumMod val="10000"/>
                </a:srgbClr>
              </a:solidFill>
            </a:endParaRPr>
          </a:p>
          <a:p>
            <a:pPr marL="525462" defTabSz="914400" eaLnBrk="0" fontAlgn="base" hangingPunct="0">
              <a:spcBef>
                <a:spcPct val="0"/>
              </a:spcBef>
              <a:spcAft>
                <a:spcPct val="0"/>
              </a:spcAft>
              <a:buClrTx/>
              <a:buSzTx/>
              <a:defRPr/>
            </a:pPr>
            <a:r>
              <a:rPr lang="en-GB" sz="2200" dirty="0">
                <a:solidFill>
                  <a:srgbClr val="E7E6E6">
                    <a:lumMod val="10000"/>
                  </a:srgbClr>
                </a:solidFill>
              </a:rPr>
              <a:t>Play mental maths games including counting in different amounts, forwards and </a:t>
            </a:r>
            <a:r>
              <a:rPr lang="en-GB" sz="2200" dirty="0" smtClean="0">
                <a:solidFill>
                  <a:srgbClr val="E7E6E6">
                    <a:lumMod val="10000"/>
                  </a:srgbClr>
                </a:solidFill>
              </a:rPr>
              <a:t>backwards.</a:t>
            </a:r>
            <a:endParaRPr lang="en-GB" sz="2200" dirty="0">
              <a:solidFill>
                <a:srgbClr val="E7E6E6">
                  <a:lumMod val="10000"/>
                </a:srgbClr>
              </a:solidFill>
            </a:endParaRPr>
          </a:p>
          <a:p>
            <a:pPr lvl="0" indent="-160338" defTabSz="914400" eaLnBrk="0" fontAlgn="base" hangingPunct="0">
              <a:spcBef>
                <a:spcPct val="0"/>
              </a:spcBef>
              <a:spcAft>
                <a:spcPct val="0"/>
              </a:spcAft>
              <a:buClrTx/>
              <a:buSzTx/>
              <a:buFont typeface="Arial" panose="020B0604020202020204" pitchFamily="34" charset="0"/>
              <a:buChar char="•"/>
              <a:defRPr/>
            </a:pPr>
            <a:endParaRPr lang="en-GB" sz="2200" dirty="0">
              <a:solidFill>
                <a:srgbClr val="E7E6E6">
                  <a:lumMod val="10000"/>
                </a:srgbClr>
              </a:solidFill>
            </a:endParaRPr>
          </a:p>
          <a:p>
            <a:pPr marL="525462" defTabSz="914400" eaLnBrk="0" fontAlgn="base" hangingPunct="0">
              <a:spcBef>
                <a:spcPct val="0"/>
              </a:spcBef>
              <a:spcAft>
                <a:spcPct val="0"/>
              </a:spcAft>
              <a:buClrTx/>
              <a:buSzTx/>
              <a:defRPr/>
            </a:pPr>
            <a:r>
              <a:rPr lang="en-GB" sz="2200" dirty="0">
                <a:solidFill>
                  <a:srgbClr val="E7E6E6">
                    <a:lumMod val="10000"/>
                  </a:srgbClr>
                </a:solidFill>
              </a:rPr>
              <a:t>Encourage opportunities for telling the </a:t>
            </a:r>
            <a:r>
              <a:rPr lang="en-GB" sz="2200" dirty="0" smtClean="0">
                <a:solidFill>
                  <a:srgbClr val="E7E6E6">
                    <a:lumMod val="10000"/>
                  </a:srgbClr>
                </a:solidFill>
              </a:rPr>
              <a:t>time.</a:t>
            </a:r>
            <a:endParaRPr lang="en-GB" sz="2200" dirty="0">
              <a:solidFill>
                <a:srgbClr val="E7E6E6">
                  <a:lumMod val="10000"/>
                </a:srgbClr>
              </a:solidFill>
            </a:endParaRPr>
          </a:p>
          <a:p>
            <a:pPr marL="525462" defTabSz="914400" eaLnBrk="0" fontAlgn="base" hangingPunct="0">
              <a:spcBef>
                <a:spcPct val="0"/>
              </a:spcBef>
              <a:spcAft>
                <a:spcPct val="0"/>
              </a:spcAft>
              <a:buClrTx/>
              <a:buSzTx/>
              <a:defRPr/>
            </a:pPr>
            <a:endParaRPr lang="en-GB" sz="2200" dirty="0">
              <a:solidFill>
                <a:srgbClr val="E7E6E6">
                  <a:lumMod val="10000"/>
                </a:srgbClr>
              </a:solidFill>
            </a:endParaRPr>
          </a:p>
          <a:p>
            <a:pPr marL="525462" defTabSz="914400" eaLnBrk="0" fontAlgn="base" hangingPunct="0">
              <a:spcBef>
                <a:spcPct val="0"/>
              </a:spcBef>
              <a:spcAft>
                <a:spcPct val="0"/>
              </a:spcAft>
              <a:buClrTx/>
              <a:buSzTx/>
              <a:defRPr/>
            </a:pPr>
            <a:r>
              <a:rPr lang="en-GB" sz="2200" dirty="0">
                <a:solidFill>
                  <a:srgbClr val="E7E6E6">
                    <a:lumMod val="10000"/>
                  </a:srgbClr>
                </a:solidFill>
              </a:rPr>
              <a:t>Encourage opportunities for counting coins and money; finding amounts or calculating change when </a:t>
            </a:r>
            <a:r>
              <a:rPr lang="en-GB" sz="2200" dirty="0" smtClean="0">
                <a:solidFill>
                  <a:srgbClr val="E7E6E6">
                    <a:lumMod val="10000"/>
                  </a:srgbClr>
                </a:solidFill>
              </a:rPr>
              <a:t>shopping.</a:t>
            </a:r>
            <a:endParaRPr lang="en-GB" sz="2200" dirty="0">
              <a:solidFill>
                <a:srgbClr val="E7E6E6">
                  <a:lumMod val="10000"/>
                </a:srgbClr>
              </a:solidFill>
            </a:endParaRPr>
          </a:p>
          <a:p>
            <a:pPr marL="182562" lvl="0" indent="0" defTabSz="914400" eaLnBrk="0" fontAlgn="base" hangingPunct="0">
              <a:spcBef>
                <a:spcPct val="0"/>
              </a:spcBef>
              <a:spcAft>
                <a:spcPct val="0"/>
              </a:spcAft>
              <a:buClrTx/>
              <a:buSzTx/>
              <a:buNone/>
              <a:defRPr/>
            </a:pPr>
            <a:endParaRPr lang="en-GB" sz="2200" dirty="0">
              <a:solidFill>
                <a:srgbClr val="E7E6E6">
                  <a:lumMod val="10000"/>
                </a:srgbClr>
              </a:solidFill>
            </a:endParaRPr>
          </a:p>
          <a:p>
            <a:pPr marL="182562" lvl="0" indent="0" defTabSz="914400" eaLnBrk="0" fontAlgn="base" hangingPunct="0">
              <a:spcBef>
                <a:spcPct val="0"/>
              </a:spcBef>
              <a:spcAft>
                <a:spcPct val="0"/>
              </a:spcAft>
              <a:buClrTx/>
              <a:buSzTx/>
              <a:buNone/>
              <a:defRPr/>
            </a:pPr>
            <a:endParaRPr lang="en-GB" sz="2200" dirty="0">
              <a:solidFill>
                <a:srgbClr val="E7E6E6">
                  <a:lumMod val="10000"/>
                </a:srgbClr>
              </a:solidFill>
            </a:endParaRPr>
          </a:p>
          <a:p>
            <a:pPr marL="525462" defTabSz="914400" eaLnBrk="0" fontAlgn="base" hangingPunct="0">
              <a:spcBef>
                <a:spcPct val="0"/>
              </a:spcBef>
              <a:spcAft>
                <a:spcPct val="0"/>
              </a:spcAft>
              <a:buClrTx/>
              <a:buSzTx/>
              <a:defRPr/>
            </a:pPr>
            <a:r>
              <a:rPr lang="en-GB" sz="2200" dirty="0">
                <a:solidFill>
                  <a:srgbClr val="E7E6E6">
                    <a:lumMod val="10000"/>
                  </a:srgbClr>
                </a:solidFill>
              </a:rPr>
              <a:t>Identify, weigh or measure  quantities and amounts in the kitchen or in </a:t>
            </a:r>
            <a:r>
              <a:rPr lang="en-GB" sz="2200" dirty="0" smtClean="0">
                <a:solidFill>
                  <a:srgbClr val="E7E6E6">
                    <a:lumMod val="10000"/>
                  </a:srgbClr>
                </a:solidFill>
              </a:rPr>
              <a:t>recipes.</a:t>
            </a:r>
            <a:endParaRPr lang="en-GB" sz="2200" dirty="0">
              <a:solidFill>
                <a:srgbClr val="E7E6E6">
                  <a:lumMod val="10000"/>
                </a:srgbClr>
              </a:solidFill>
            </a:endParaRPr>
          </a:p>
          <a:p>
            <a:pPr lvl="0" indent="-160338" defTabSz="914400" eaLnBrk="0" fontAlgn="base" hangingPunct="0">
              <a:spcBef>
                <a:spcPct val="0"/>
              </a:spcBef>
              <a:spcAft>
                <a:spcPct val="0"/>
              </a:spcAft>
              <a:buClrTx/>
              <a:buSzTx/>
              <a:buFont typeface="Arial" panose="020B0604020202020204" pitchFamily="34" charset="0"/>
              <a:buChar char="•"/>
              <a:defRPr/>
            </a:pPr>
            <a:endParaRPr lang="en-GB" sz="2200" dirty="0">
              <a:solidFill>
                <a:srgbClr val="E7E6E6">
                  <a:lumMod val="10000"/>
                </a:srgbClr>
              </a:solidFill>
            </a:endParaRPr>
          </a:p>
          <a:p>
            <a:pPr marL="525462" defTabSz="914400" eaLnBrk="0" fontAlgn="base" hangingPunct="0">
              <a:spcBef>
                <a:spcPct val="0"/>
              </a:spcBef>
              <a:spcAft>
                <a:spcPct val="0"/>
              </a:spcAft>
              <a:buClrTx/>
              <a:buSzTx/>
              <a:defRPr/>
            </a:pPr>
            <a:r>
              <a:rPr lang="en-GB" sz="2200" dirty="0">
                <a:solidFill>
                  <a:srgbClr val="E7E6E6">
                    <a:lumMod val="10000"/>
                  </a:srgbClr>
                </a:solidFill>
              </a:rPr>
              <a:t>Play games involving numbers or logic, such as dominoes, card games, darts, draughts or </a:t>
            </a:r>
            <a:r>
              <a:rPr lang="en-GB" sz="2200" dirty="0" smtClean="0">
                <a:solidFill>
                  <a:srgbClr val="E7E6E6">
                    <a:lumMod val="10000"/>
                  </a:srgbClr>
                </a:solidFill>
              </a:rPr>
              <a:t>chess.</a:t>
            </a:r>
          </a:p>
          <a:p>
            <a:pPr marL="182562" indent="0" defTabSz="914400" eaLnBrk="0" fontAlgn="base" hangingPunct="0">
              <a:spcBef>
                <a:spcPct val="0"/>
              </a:spcBef>
              <a:spcAft>
                <a:spcPct val="0"/>
              </a:spcAft>
              <a:buClrTx/>
              <a:buSzTx/>
              <a:buNone/>
              <a:defRPr/>
            </a:pPr>
            <a:endParaRPr lang="en-GB" sz="2200" dirty="0" smtClean="0">
              <a:solidFill>
                <a:srgbClr val="E7E6E6">
                  <a:lumMod val="10000"/>
                </a:srgbClr>
              </a:solidFill>
            </a:endParaRPr>
          </a:p>
          <a:p>
            <a:pPr marL="525462" defTabSz="914400" eaLnBrk="0" fontAlgn="base" hangingPunct="0">
              <a:spcBef>
                <a:spcPct val="0"/>
              </a:spcBef>
              <a:spcAft>
                <a:spcPct val="0"/>
              </a:spcAft>
              <a:buClrTx/>
              <a:buSzTx/>
              <a:defRPr/>
            </a:pPr>
            <a:r>
              <a:rPr lang="en-GB" sz="2200" dirty="0" smtClean="0">
                <a:solidFill>
                  <a:srgbClr val="E7E6E6">
                    <a:lumMod val="10000"/>
                  </a:srgbClr>
                </a:solidFill>
              </a:rPr>
              <a:t>Practice papers are available online. </a:t>
            </a:r>
            <a:endParaRPr lang="en-GB" sz="2200" dirty="0">
              <a:solidFill>
                <a:srgbClr val="E7E6E6">
                  <a:lumMod val="10000"/>
                </a:srgbClr>
              </a:solidFill>
            </a:endParaRPr>
          </a:p>
          <a:p>
            <a:endParaRPr lang="en-GB" dirty="0"/>
          </a:p>
        </p:txBody>
      </p:sp>
    </p:spTree>
    <p:extLst>
      <p:ext uri="{BB962C8B-B14F-4D97-AF65-F5344CB8AC3E}">
        <p14:creationId xmlns:p14="http://schemas.microsoft.com/office/powerpoint/2010/main" val="41705422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Maths revision websites:</a:t>
            </a:r>
            <a:endParaRPr lang="en-GB" dirty="0"/>
          </a:p>
        </p:txBody>
      </p:sp>
      <p:sp>
        <p:nvSpPr>
          <p:cNvPr id="3" name="Content Placeholder 2"/>
          <p:cNvSpPr>
            <a:spLocks noGrp="1"/>
          </p:cNvSpPr>
          <p:nvPr>
            <p:ph idx="1"/>
          </p:nvPr>
        </p:nvSpPr>
        <p:spPr/>
        <p:txBody>
          <a:bodyPr/>
          <a:lstStyle/>
          <a:p>
            <a:pPr marL="0" indent="0">
              <a:buNone/>
            </a:pPr>
            <a:r>
              <a:rPr lang="en-GB" dirty="0" smtClean="0">
                <a:hlinkClick r:id="rId2"/>
              </a:rPr>
              <a:t>www.mathletics.com</a:t>
            </a:r>
            <a:endParaRPr lang="en-GB" dirty="0" smtClean="0"/>
          </a:p>
          <a:p>
            <a:pPr marL="0" indent="0">
              <a:buNone/>
            </a:pPr>
            <a:r>
              <a:rPr lang="en-GB" dirty="0" smtClean="0">
                <a:hlinkClick r:id="rId3"/>
              </a:rPr>
              <a:t>www.ttrockstars.com</a:t>
            </a:r>
            <a:endParaRPr lang="en-GB" dirty="0" smtClean="0"/>
          </a:p>
          <a:p>
            <a:pPr marL="0" indent="0">
              <a:buNone/>
            </a:pPr>
            <a:r>
              <a:rPr lang="en-GB" dirty="0">
                <a:hlinkClick r:id="rId4"/>
              </a:rPr>
              <a:t>http://www.primaryhomeworkhelp.co.uk/maths</a:t>
            </a:r>
            <a:r>
              <a:rPr lang="en-GB" dirty="0" smtClean="0">
                <a:hlinkClick r:id="rId4"/>
              </a:rPr>
              <a:t>/</a:t>
            </a:r>
            <a:endParaRPr lang="en-GB" dirty="0" smtClean="0"/>
          </a:p>
          <a:p>
            <a:pPr marL="0" indent="0">
              <a:buNone/>
            </a:pPr>
            <a:r>
              <a:rPr lang="en-GB" dirty="0" smtClean="0">
                <a:hlinkClick r:id="rId5"/>
              </a:rPr>
              <a:t>www.ixl.com</a:t>
            </a:r>
            <a:endParaRPr lang="en-GB" dirty="0" smtClean="0"/>
          </a:p>
          <a:p>
            <a:pPr marL="0" indent="0">
              <a:buNone/>
            </a:pPr>
            <a:r>
              <a:rPr lang="en-GB" dirty="0">
                <a:hlinkClick r:id="rId6"/>
              </a:rPr>
              <a:t>https://</a:t>
            </a:r>
            <a:r>
              <a:rPr lang="en-GB" dirty="0" smtClean="0">
                <a:hlinkClick r:id="rId6"/>
              </a:rPr>
              <a:t>www.bbc.com/bitesize/subjects/z826n39</a:t>
            </a:r>
            <a:endParaRPr lang="en-GB" dirty="0" smtClean="0"/>
          </a:p>
          <a:p>
            <a:pPr marL="0" indent="0">
              <a:buNone/>
            </a:pPr>
            <a:r>
              <a:rPr lang="en-GB" dirty="0">
                <a:hlinkClick r:id="rId7"/>
              </a:rPr>
              <a:t>https://www.educationquizzes.com/ks2/maths</a:t>
            </a:r>
            <a:r>
              <a:rPr lang="en-GB" dirty="0" smtClean="0">
                <a:hlinkClick r:id="rId7"/>
              </a:rPr>
              <a:t>/</a:t>
            </a:r>
            <a:endParaRPr lang="en-GB" dirty="0" smtClean="0"/>
          </a:p>
          <a:p>
            <a:pPr marL="0" indent="0">
              <a:buNone/>
            </a:pPr>
            <a:endParaRPr lang="en-GB" dirty="0" smtClean="0"/>
          </a:p>
          <a:p>
            <a:pPr marL="0" indent="0">
              <a:buNone/>
            </a:pPr>
            <a:endParaRPr lang="en-GB" dirty="0" smtClean="0"/>
          </a:p>
          <a:p>
            <a:pPr marL="0" indent="0">
              <a:buNone/>
            </a:pPr>
            <a:endParaRPr lang="en-GB" dirty="0"/>
          </a:p>
        </p:txBody>
      </p:sp>
    </p:spTree>
    <p:extLst>
      <p:ext uri="{BB962C8B-B14F-4D97-AF65-F5344CB8AC3E}">
        <p14:creationId xmlns:p14="http://schemas.microsoft.com/office/powerpoint/2010/main" val="36718043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ltLang="en-US" b="1" dirty="0"/>
              <a:t>Recommended </a:t>
            </a:r>
            <a:r>
              <a:rPr lang="en-GB" altLang="en-US" b="1" dirty="0" smtClean="0"/>
              <a:t>CGP Books </a:t>
            </a:r>
            <a:r>
              <a:rPr lang="en-GB" altLang="en-US" b="1" dirty="0"/>
              <a:t>for </a:t>
            </a:r>
            <a:r>
              <a:rPr lang="en-GB" altLang="en-US" b="1" dirty="0" smtClean="0"/>
              <a:t>Use </a:t>
            </a:r>
            <a:r>
              <a:rPr lang="en-GB" altLang="en-US" b="1" dirty="0"/>
              <a:t>at </a:t>
            </a:r>
            <a:r>
              <a:rPr lang="en-GB" altLang="en-US" b="1" dirty="0" smtClean="0"/>
              <a:t>Home</a:t>
            </a:r>
            <a:r>
              <a:rPr lang="en-GB" altLang="en-US" b="1" u="sng" dirty="0"/>
              <a:t/>
            </a:r>
            <a:br>
              <a:rPr lang="en-GB" altLang="en-US" b="1" u="sng" dirty="0"/>
            </a:br>
            <a:endParaRPr lang="en-GB" dirty="0"/>
          </a:p>
        </p:txBody>
      </p:sp>
      <p:sp>
        <p:nvSpPr>
          <p:cNvPr id="3" name="Content Placeholder 2"/>
          <p:cNvSpPr>
            <a:spLocks noGrp="1"/>
          </p:cNvSpPr>
          <p:nvPr>
            <p:ph idx="1"/>
          </p:nvPr>
        </p:nvSpPr>
        <p:spPr>
          <a:xfrm>
            <a:off x="677334" y="1563625"/>
            <a:ext cx="8596668" cy="4477738"/>
          </a:xfrm>
        </p:spPr>
        <p:txBody>
          <a:bodyPr>
            <a:normAutofit lnSpcReduction="10000"/>
          </a:bodyPr>
          <a:lstStyle/>
          <a:p>
            <a:pPr algn="ctr">
              <a:lnSpc>
                <a:spcPct val="100000"/>
              </a:lnSpc>
              <a:spcBef>
                <a:spcPct val="0"/>
              </a:spcBef>
              <a:buFontTx/>
              <a:buNone/>
            </a:pPr>
            <a:endParaRPr lang="en-GB" altLang="en-US" b="1" dirty="0"/>
          </a:p>
          <a:p>
            <a:pPr algn="ctr">
              <a:lnSpc>
                <a:spcPct val="100000"/>
              </a:lnSpc>
              <a:spcBef>
                <a:spcPct val="0"/>
              </a:spcBef>
              <a:buFontTx/>
              <a:buNone/>
            </a:pPr>
            <a:r>
              <a:rPr lang="en-GB" altLang="en-US" sz="2400" b="1" dirty="0"/>
              <a:t>Please complete the order form and return to </a:t>
            </a:r>
            <a:r>
              <a:rPr lang="en-GB" altLang="en-US" sz="2400" b="1" dirty="0" smtClean="0"/>
              <a:t>the school office with </a:t>
            </a:r>
            <a:r>
              <a:rPr lang="en-GB" altLang="en-US" sz="2400" b="1" dirty="0"/>
              <a:t>payment by </a:t>
            </a:r>
            <a:r>
              <a:rPr lang="en-GB" altLang="en-US" sz="2400" b="1" dirty="0" smtClean="0"/>
              <a:t>the 6</a:t>
            </a:r>
            <a:r>
              <a:rPr lang="en-GB" altLang="en-US" sz="2400" b="1" baseline="30000" dirty="0" smtClean="0"/>
              <a:t>th</a:t>
            </a:r>
            <a:r>
              <a:rPr lang="en-GB" altLang="en-US" sz="2400" b="1" dirty="0" smtClean="0"/>
              <a:t> December at the latest.</a:t>
            </a:r>
            <a:endParaRPr lang="en-GB" altLang="en-US" sz="2400" b="1" dirty="0"/>
          </a:p>
          <a:p>
            <a:pPr algn="ctr">
              <a:lnSpc>
                <a:spcPct val="100000"/>
              </a:lnSpc>
              <a:spcBef>
                <a:spcPct val="0"/>
              </a:spcBef>
              <a:buFontTx/>
              <a:buNone/>
            </a:pPr>
            <a:endParaRPr lang="en-GB" altLang="en-US" sz="2400" b="1" dirty="0"/>
          </a:p>
          <a:p>
            <a:pPr algn="ctr">
              <a:lnSpc>
                <a:spcPct val="100000"/>
              </a:lnSpc>
              <a:spcBef>
                <a:spcPct val="0"/>
              </a:spcBef>
              <a:buFontTx/>
              <a:buNone/>
            </a:pPr>
            <a:r>
              <a:rPr lang="en-GB" altLang="en-US" sz="2400" b="1" dirty="0"/>
              <a:t>Your child </a:t>
            </a:r>
            <a:r>
              <a:rPr lang="en-GB" altLang="en-US" sz="2400" b="1" dirty="0" smtClean="0"/>
              <a:t>will be informed about </a:t>
            </a:r>
            <a:r>
              <a:rPr lang="en-GB" altLang="en-US" sz="2400" b="1" dirty="0"/>
              <a:t>whether they need the standard or stretch books for maths and </a:t>
            </a:r>
            <a:r>
              <a:rPr lang="en-GB" altLang="en-US" sz="2400" b="1" dirty="0" smtClean="0"/>
              <a:t>reading – please check their reading records for this information.</a:t>
            </a:r>
            <a:endParaRPr lang="en-GB" altLang="en-US" sz="2400" b="1" dirty="0"/>
          </a:p>
          <a:p>
            <a:pPr algn="ctr">
              <a:lnSpc>
                <a:spcPct val="100000"/>
              </a:lnSpc>
              <a:spcBef>
                <a:spcPct val="0"/>
              </a:spcBef>
              <a:buFontTx/>
              <a:buNone/>
            </a:pPr>
            <a:endParaRPr lang="en-GB" altLang="en-US" sz="2400" b="1" dirty="0"/>
          </a:p>
          <a:p>
            <a:pPr algn="ctr">
              <a:lnSpc>
                <a:spcPct val="100000"/>
              </a:lnSpc>
              <a:spcBef>
                <a:spcPct val="0"/>
              </a:spcBef>
              <a:buFontTx/>
              <a:buNone/>
            </a:pPr>
            <a:r>
              <a:rPr lang="en-GB" altLang="en-US" sz="2400" b="1" dirty="0"/>
              <a:t>The grammar, punctuation and spelling book is the same level for all pupils.</a:t>
            </a:r>
          </a:p>
          <a:p>
            <a:pPr algn="ctr">
              <a:lnSpc>
                <a:spcPct val="100000"/>
              </a:lnSpc>
              <a:spcBef>
                <a:spcPct val="0"/>
              </a:spcBef>
              <a:buFontTx/>
              <a:buNone/>
            </a:pPr>
            <a:endParaRPr lang="en-GB" altLang="en-US" sz="2400" b="1" dirty="0"/>
          </a:p>
          <a:p>
            <a:pPr algn="ctr">
              <a:lnSpc>
                <a:spcPct val="100000"/>
              </a:lnSpc>
              <a:spcBef>
                <a:spcPct val="0"/>
              </a:spcBef>
              <a:buFontTx/>
              <a:buNone/>
            </a:pPr>
            <a:r>
              <a:rPr lang="en-GB" altLang="en-US" sz="2400" b="1" i="1" dirty="0"/>
              <a:t>If in any doubt please speak to the class teacher </a:t>
            </a:r>
            <a:r>
              <a:rPr lang="en-GB" altLang="en-US" sz="2400" b="1" i="1" dirty="0" smtClean="0"/>
              <a:t>for advice. </a:t>
            </a:r>
            <a:endParaRPr lang="en-GB" altLang="en-US" sz="2400" dirty="0"/>
          </a:p>
          <a:p>
            <a:pPr marL="0" indent="0">
              <a:buNone/>
            </a:pPr>
            <a:endParaRPr lang="en-GB" dirty="0"/>
          </a:p>
        </p:txBody>
      </p:sp>
    </p:spTree>
    <p:extLst>
      <p:ext uri="{BB962C8B-B14F-4D97-AF65-F5344CB8AC3E}">
        <p14:creationId xmlns:p14="http://schemas.microsoft.com/office/powerpoint/2010/main" val="21444961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08304"/>
          </a:xfrm>
        </p:spPr>
        <p:txBody>
          <a:bodyPr>
            <a:normAutofit fontScale="90000"/>
          </a:bodyPr>
          <a:lstStyle/>
          <a:p>
            <a:r>
              <a:rPr lang="en-GB" dirty="0" smtClean="0"/>
              <a:t>Thank you for attending this evening.</a:t>
            </a:r>
            <a:br>
              <a:rPr lang="en-GB" dirty="0" smtClean="0"/>
            </a:br>
            <a:r>
              <a:rPr lang="en-GB" dirty="0"/>
              <a:t/>
            </a:r>
            <a:br>
              <a:rPr lang="en-GB" dirty="0"/>
            </a:br>
            <a:r>
              <a:rPr lang="en-GB" dirty="0" smtClean="0"/>
              <a:t>Please complete the evaluation form before leaving.</a:t>
            </a:r>
            <a:br>
              <a:rPr lang="en-GB" dirty="0" smtClean="0"/>
            </a:br>
            <a:r>
              <a:rPr lang="en-GB" dirty="0"/>
              <a:t/>
            </a:r>
            <a:br>
              <a:rPr lang="en-GB" dirty="0"/>
            </a:br>
            <a:r>
              <a:rPr lang="en-GB" dirty="0" smtClean="0"/>
              <a:t>If you have any further questions regarding SATs please speak to your child’s class teacher or Mrs Carter.</a:t>
            </a:r>
            <a:br>
              <a:rPr lang="en-GB" dirty="0" smtClean="0"/>
            </a:br>
            <a:r>
              <a:rPr lang="en-GB" dirty="0"/>
              <a:t/>
            </a:r>
            <a:br>
              <a:rPr lang="en-GB" dirty="0"/>
            </a:br>
            <a:r>
              <a:rPr lang="en-GB" dirty="0" smtClean="0"/>
              <a:t>This presentation and a selection of resources to help you support your child are available on the website.</a:t>
            </a:r>
            <a:endParaRPr lang="en-GB" dirty="0"/>
          </a:p>
        </p:txBody>
      </p:sp>
      <p:sp>
        <p:nvSpPr>
          <p:cNvPr id="3" name="TextBox 2"/>
          <p:cNvSpPr txBox="1"/>
          <p:nvPr/>
        </p:nvSpPr>
        <p:spPr>
          <a:xfrm>
            <a:off x="906087" y="6591993"/>
            <a:ext cx="10557164" cy="261610"/>
          </a:xfrm>
          <a:prstGeom prst="rect">
            <a:avLst/>
          </a:prstGeom>
          <a:noFill/>
        </p:spPr>
        <p:txBody>
          <a:bodyPr wrap="square" rtlCol="0">
            <a:spAutoFit/>
          </a:bodyPr>
          <a:lstStyle/>
          <a:p>
            <a:r>
              <a:rPr lang="en-GB" sz="1100" dirty="0" smtClean="0"/>
              <a:t>*Contains material developed by the Standards and Testing Agency for 2018 national curriculum assessments and licensed under Open Government Licence v3.0.</a:t>
            </a:r>
            <a:endParaRPr lang="en-GB" sz="1100" dirty="0"/>
          </a:p>
        </p:txBody>
      </p:sp>
    </p:spTree>
    <p:extLst>
      <p:ext uri="{BB962C8B-B14F-4D97-AF65-F5344CB8AC3E}">
        <p14:creationId xmlns:p14="http://schemas.microsoft.com/office/powerpoint/2010/main" val="37404435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572877"/>
            <a:ext cx="8596668" cy="5468485"/>
          </a:xfrm>
        </p:spPr>
        <p:txBody>
          <a:bodyPr>
            <a:normAutofit fontScale="62500" lnSpcReduction="20000"/>
          </a:bodyPr>
          <a:lstStyle/>
          <a:p>
            <a:r>
              <a:rPr lang="en-GB" sz="3800" dirty="0" smtClean="0"/>
              <a:t>This year Key Stage 2 SATs tests take place nationally week beginning Monday 13</a:t>
            </a:r>
            <a:r>
              <a:rPr lang="en-GB" sz="3800" baseline="30000" dirty="0" smtClean="0"/>
              <a:t>th</a:t>
            </a:r>
            <a:r>
              <a:rPr lang="en-GB" sz="3800" dirty="0" smtClean="0"/>
              <a:t> May 2019.</a:t>
            </a:r>
          </a:p>
          <a:p>
            <a:endParaRPr lang="en-GB" sz="2400" dirty="0"/>
          </a:p>
          <a:p>
            <a:endParaRPr lang="en-GB" sz="2400" dirty="0" smtClean="0"/>
          </a:p>
          <a:p>
            <a:endParaRPr lang="en-GB" sz="2400" dirty="0"/>
          </a:p>
          <a:p>
            <a:endParaRPr lang="en-GB" sz="2400" dirty="0" smtClean="0"/>
          </a:p>
          <a:p>
            <a:endParaRPr lang="en-GB" sz="2400" dirty="0"/>
          </a:p>
          <a:p>
            <a:endParaRPr lang="en-GB" sz="2400" dirty="0" smtClean="0"/>
          </a:p>
          <a:p>
            <a:endParaRPr lang="en-GB" sz="2400" dirty="0"/>
          </a:p>
          <a:p>
            <a:endParaRPr lang="en-GB" sz="2400" dirty="0" smtClean="0"/>
          </a:p>
          <a:p>
            <a:endParaRPr lang="en-GB" sz="2400" dirty="0" smtClean="0"/>
          </a:p>
          <a:p>
            <a:endParaRPr lang="en-GB" sz="2400" dirty="0"/>
          </a:p>
          <a:p>
            <a:endParaRPr lang="en-GB" sz="2400" dirty="0" smtClean="0"/>
          </a:p>
          <a:p>
            <a:r>
              <a:rPr lang="en-GB" sz="3800" dirty="0" smtClean="0"/>
              <a:t>All tests are externally marked.</a:t>
            </a:r>
          </a:p>
          <a:p>
            <a:r>
              <a:rPr lang="en-GB" sz="3800" dirty="0" smtClean="0"/>
              <a:t>Writing will be ‘teacher assessed’ internally.</a:t>
            </a:r>
          </a:p>
          <a:p>
            <a:endParaRPr lang="en-GB" dirty="0"/>
          </a:p>
          <a:p>
            <a:pPr marL="0" indent="0">
              <a:buNone/>
            </a:pPr>
            <a:r>
              <a:rPr lang="en-GB" dirty="0" smtClean="0"/>
              <a:t> </a:t>
            </a:r>
            <a:endParaRPr lang="en-GB" dirty="0"/>
          </a:p>
        </p:txBody>
      </p:sp>
      <p:pic>
        <p:nvPicPr>
          <p:cNvPr id="5" name="Picture 4"/>
          <p:cNvPicPr>
            <a:picLocks noChangeAspect="1"/>
          </p:cNvPicPr>
          <p:nvPr/>
        </p:nvPicPr>
        <p:blipFill>
          <a:blip r:embed="rId2"/>
          <a:stretch>
            <a:fillRect/>
          </a:stretch>
        </p:blipFill>
        <p:spPr>
          <a:xfrm>
            <a:off x="9983259" y="5300350"/>
            <a:ext cx="1945893" cy="1482023"/>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283992800"/>
              </p:ext>
            </p:extLst>
          </p:nvPr>
        </p:nvGraphicFramePr>
        <p:xfrm>
          <a:off x="517967" y="1447054"/>
          <a:ext cx="8915402" cy="2865120"/>
        </p:xfrm>
        <a:graphic>
          <a:graphicData uri="http://schemas.openxmlformats.org/drawingml/2006/table">
            <a:tbl>
              <a:tblPr firstRow="1" bandRow="1">
                <a:tableStyleId>{073A0DAA-6AF3-43AB-8588-CEC1D06C72B9}</a:tableStyleId>
              </a:tblPr>
              <a:tblGrid>
                <a:gridCol w="2962658">
                  <a:extLst>
                    <a:ext uri="{9D8B030D-6E8A-4147-A177-3AD203B41FA5}">
                      <a16:colId xmlns:a16="http://schemas.microsoft.com/office/drawing/2014/main" val="2575645376"/>
                    </a:ext>
                  </a:extLst>
                </a:gridCol>
                <a:gridCol w="3044952">
                  <a:extLst>
                    <a:ext uri="{9D8B030D-6E8A-4147-A177-3AD203B41FA5}">
                      <a16:colId xmlns:a16="http://schemas.microsoft.com/office/drawing/2014/main" val="3764885878"/>
                    </a:ext>
                  </a:extLst>
                </a:gridCol>
                <a:gridCol w="1792224">
                  <a:extLst>
                    <a:ext uri="{9D8B030D-6E8A-4147-A177-3AD203B41FA5}">
                      <a16:colId xmlns:a16="http://schemas.microsoft.com/office/drawing/2014/main" val="3181271059"/>
                    </a:ext>
                  </a:extLst>
                </a:gridCol>
                <a:gridCol w="1115568">
                  <a:extLst>
                    <a:ext uri="{9D8B030D-6E8A-4147-A177-3AD203B41FA5}">
                      <a16:colId xmlns:a16="http://schemas.microsoft.com/office/drawing/2014/main" val="2975971716"/>
                    </a:ext>
                  </a:extLst>
                </a:gridCol>
              </a:tblGrid>
              <a:tr h="370840">
                <a:tc>
                  <a:txBody>
                    <a:bodyPr/>
                    <a:lstStyle/>
                    <a:p>
                      <a:pPr algn="ctr"/>
                      <a:r>
                        <a:rPr lang="en-GB" dirty="0" smtClean="0"/>
                        <a:t>Date</a:t>
                      </a:r>
                      <a:endParaRPr lang="en-GB" dirty="0"/>
                    </a:p>
                  </a:txBody>
                  <a:tcPr/>
                </a:tc>
                <a:tc>
                  <a:txBody>
                    <a:bodyPr/>
                    <a:lstStyle/>
                    <a:p>
                      <a:pPr algn="ctr"/>
                      <a:r>
                        <a:rPr lang="en-GB" dirty="0" smtClean="0"/>
                        <a:t>Test</a:t>
                      </a:r>
                      <a:endParaRPr lang="en-GB" dirty="0"/>
                    </a:p>
                  </a:txBody>
                  <a:tcPr/>
                </a:tc>
                <a:tc>
                  <a:txBody>
                    <a:bodyPr/>
                    <a:lstStyle/>
                    <a:p>
                      <a:pPr algn="ctr"/>
                      <a:r>
                        <a:rPr lang="en-GB" dirty="0" smtClean="0"/>
                        <a:t>Duration</a:t>
                      </a:r>
                      <a:endParaRPr lang="en-GB" dirty="0"/>
                    </a:p>
                  </a:txBody>
                  <a:tcPr/>
                </a:tc>
                <a:tc>
                  <a:txBody>
                    <a:bodyPr/>
                    <a:lstStyle/>
                    <a:p>
                      <a:pPr algn="ctr"/>
                      <a:r>
                        <a:rPr lang="en-GB" dirty="0" smtClean="0"/>
                        <a:t>Marks</a:t>
                      </a:r>
                      <a:endParaRPr lang="en-GB" dirty="0"/>
                    </a:p>
                  </a:txBody>
                  <a:tcPr/>
                </a:tc>
                <a:extLst>
                  <a:ext uri="{0D108BD9-81ED-4DB2-BD59-A6C34878D82A}">
                    <a16:rowId xmlns:a16="http://schemas.microsoft.com/office/drawing/2014/main" val="957031713"/>
                  </a:ext>
                </a:extLst>
              </a:tr>
              <a:tr h="370840">
                <a:tc>
                  <a:txBody>
                    <a:bodyPr/>
                    <a:lstStyle/>
                    <a:p>
                      <a:r>
                        <a:rPr lang="en-GB" dirty="0" smtClean="0"/>
                        <a:t>Monday 13</a:t>
                      </a:r>
                      <a:r>
                        <a:rPr lang="en-GB" baseline="30000" dirty="0" smtClean="0"/>
                        <a:t>th</a:t>
                      </a:r>
                      <a:r>
                        <a:rPr lang="en-GB" dirty="0" smtClean="0"/>
                        <a:t> May 2019</a:t>
                      </a:r>
                      <a:endParaRPr lang="en-GB" dirty="0"/>
                    </a:p>
                  </a:txBody>
                  <a:tcPr/>
                </a:tc>
                <a:tc>
                  <a:txBody>
                    <a:bodyPr/>
                    <a:lstStyle/>
                    <a:p>
                      <a:r>
                        <a:rPr lang="en-GB" dirty="0" smtClean="0"/>
                        <a:t>English – Grammar and Punctuation</a:t>
                      </a:r>
                      <a:endParaRPr lang="en-GB" dirty="0"/>
                    </a:p>
                  </a:txBody>
                  <a:tcPr/>
                </a:tc>
                <a:tc>
                  <a:txBody>
                    <a:bodyPr/>
                    <a:lstStyle/>
                    <a:p>
                      <a:r>
                        <a:rPr lang="en-GB" dirty="0" smtClean="0"/>
                        <a:t>45 minutes</a:t>
                      </a:r>
                      <a:endParaRPr lang="en-GB" dirty="0"/>
                    </a:p>
                  </a:txBody>
                  <a:tcPr/>
                </a:tc>
                <a:tc>
                  <a:txBody>
                    <a:bodyPr/>
                    <a:lstStyle/>
                    <a:p>
                      <a:r>
                        <a:rPr lang="en-GB" dirty="0" smtClean="0"/>
                        <a:t>50</a:t>
                      </a:r>
                      <a:endParaRPr lang="en-GB" dirty="0"/>
                    </a:p>
                  </a:txBody>
                  <a:tcPr/>
                </a:tc>
                <a:extLst>
                  <a:ext uri="{0D108BD9-81ED-4DB2-BD59-A6C34878D82A}">
                    <a16:rowId xmlns:a16="http://schemas.microsoft.com/office/drawing/2014/main" val="2081258741"/>
                  </a:ext>
                </a:extLst>
              </a:tr>
              <a:tr h="370840">
                <a:tc>
                  <a:txBody>
                    <a:bodyPr/>
                    <a:lstStyle/>
                    <a:p>
                      <a:r>
                        <a:rPr lang="en-GB" dirty="0" smtClean="0"/>
                        <a:t>Monday</a:t>
                      </a:r>
                      <a:r>
                        <a:rPr lang="en-GB" baseline="0" dirty="0" smtClean="0"/>
                        <a:t> 13</a:t>
                      </a:r>
                      <a:r>
                        <a:rPr lang="en-GB" baseline="30000" dirty="0" smtClean="0"/>
                        <a:t>th</a:t>
                      </a:r>
                      <a:r>
                        <a:rPr lang="en-GB" baseline="0" dirty="0" smtClean="0"/>
                        <a:t> May 2019</a:t>
                      </a:r>
                      <a:endParaRPr lang="en-GB" dirty="0"/>
                    </a:p>
                  </a:txBody>
                  <a:tcPr/>
                </a:tc>
                <a:tc>
                  <a:txBody>
                    <a:bodyPr/>
                    <a:lstStyle/>
                    <a:p>
                      <a:r>
                        <a:rPr lang="en-GB" dirty="0" smtClean="0"/>
                        <a:t>English</a:t>
                      </a:r>
                      <a:r>
                        <a:rPr lang="en-GB" baseline="0" dirty="0" smtClean="0"/>
                        <a:t> – Spelling</a:t>
                      </a:r>
                      <a:endParaRPr lang="en-GB" dirty="0"/>
                    </a:p>
                  </a:txBody>
                  <a:tcPr/>
                </a:tc>
                <a:tc>
                  <a:txBody>
                    <a:bodyPr/>
                    <a:lstStyle/>
                    <a:p>
                      <a:r>
                        <a:rPr lang="en-GB" dirty="0" smtClean="0"/>
                        <a:t>15 minutes</a:t>
                      </a:r>
                      <a:endParaRPr lang="en-GB" dirty="0"/>
                    </a:p>
                  </a:txBody>
                  <a:tcPr/>
                </a:tc>
                <a:tc>
                  <a:txBody>
                    <a:bodyPr/>
                    <a:lstStyle/>
                    <a:p>
                      <a:r>
                        <a:rPr lang="en-GB" dirty="0" smtClean="0"/>
                        <a:t>20</a:t>
                      </a:r>
                      <a:endParaRPr lang="en-GB" dirty="0"/>
                    </a:p>
                  </a:txBody>
                  <a:tcPr/>
                </a:tc>
                <a:extLst>
                  <a:ext uri="{0D108BD9-81ED-4DB2-BD59-A6C34878D82A}">
                    <a16:rowId xmlns:a16="http://schemas.microsoft.com/office/drawing/2014/main" val="1754144518"/>
                  </a:ext>
                </a:extLst>
              </a:tr>
              <a:tr h="370840">
                <a:tc>
                  <a:txBody>
                    <a:bodyPr/>
                    <a:lstStyle/>
                    <a:p>
                      <a:r>
                        <a:rPr lang="en-GB" dirty="0" smtClean="0"/>
                        <a:t>Tuesday 14</a:t>
                      </a:r>
                      <a:r>
                        <a:rPr lang="en-GB" baseline="30000" dirty="0" smtClean="0"/>
                        <a:t>th</a:t>
                      </a:r>
                      <a:r>
                        <a:rPr lang="en-GB" dirty="0" smtClean="0"/>
                        <a:t> May 2019</a:t>
                      </a:r>
                      <a:endParaRPr lang="en-GB"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English – Reading</a:t>
                      </a:r>
                      <a:endParaRPr lang="en-GB" dirty="0"/>
                    </a:p>
                  </a:txBody>
                  <a:tcPr/>
                </a:tc>
                <a:tc>
                  <a:txBody>
                    <a:bodyPr/>
                    <a:lstStyle/>
                    <a:p>
                      <a:r>
                        <a:rPr lang="en-GB" dirty="0" smtClean="0"/>
                        <a:t>60 minutes</a:t>
                      </a:r>
                      <a:endParaRPr lang="en-GB" dirty="0"/>
                    </a:p>
                  </a:txBody>
                  <a:tcPr/>
                </a:tc>
                <a:tc>
                  <a:txBody>
                    <a:bodyPr/>
                    <a:lstStyle/>
                    <a:p>
                      <a:r>
                        <a:rPr lang="en-GB" dirty="0" smtClean="0"/>
                        <a:t>50</a:t>
                      </a:r>
                      <a:endParaRPr lang="en-GB" dirty="0"/>
                    </a:p>
                  </a:txBody>
                  <a:tcPr/>
                </a:tc>
                <a:extLst>
                  <a:ext uri="{0D108BD9-81ED-4DB2-BD59-A6C34878D82A}">
                    <a16:rowId xmlns:a16="http://schemas.microsoft.com/office/drawing/2014/main" val="1165724995"/>
                  </a:ext>
                </a:extLst>
              </a:tr>
              <a:tr h="370840">
                <a:tc>
                  <a:txBody>
                    <a:bodyPr/>
                    <a:lstStyle/>
                    <a:p>
                      <a:r>
                        <a:rPr lang="en-GB" dirty="0" smtClean="0"/>
                        <a:t>Wednesday 15</a:t>
                      </a:r>
                      <a:r>
                        <a:rPr lang="en-GB" baseline="30000" dirty="0" smtClean="0"/>
                        <a:t>th</a:t>
                      </a:r>
                      <a:r>
                        <a:rPr lang="en-GB" dirty="0" smtClean="0"/>
                        <a:t> May 2019</a:t>
                      </a:r>
                      <a:endParaRPr lang="en-GB" dirty="0"/>
                    </a:p>
                  </a:txBody>
                  <a:tcPr/>
                </a:tc>
                <a:tc>
                  <a:txBody>
                    <a:bodyPr/>
                    <a:lstStyle/>
                    <a:p>
                      <a:r>
                        <a:rPr lang="en-GB" dirty="0" smtClean="0"/>
                        <a:t>Maths Paper 1 - Arithmetic</a:t>
                      </a:r>
                      <a:endParaRPr lang="en-GB" dirty="0"/>
                    </a:p>
                  </a:txBody>
                  <a:tcPr/>
                </a:tc>
                <a:tc>
                  <a:txBody>
                    <a:bodyPr/>
                    <a:lstStyle/>
                    <a:p>
                      <a:r>
                        <a:rPr lang="en-GB" dirty="0" smtClean="0"/>
                        <a:t>30 minutes</a:t>
                      </a:r>
                      <a:endParaRPr lang="en-GB" dirty="0"/>
                    </a:p>
                  </a:txBody>
                  <a:tcPr/>
                </a:tc>
                <a:tc>
                  <a:txBody>
                    <a:bodyPr/>
                    <a:lstStyle/>
                    <a:p>
                      <a:r>
                        <a:rPr lang="en-GB" dirty="0" smtClean="0"/>
                        <a:t>40</a:t>
                      </a:r>
                      <a:endParaRPr lang="en-GB" dirty="0"/>
                    </a:p>
                  </a:txBody>
                  <a:tcPr/>
                </a:tc>
                <a:extLst>
                  <a:ext uri="{0D108BD9-81ED-4DB2-BD59-A6C34878D82A}">
                    <a16:rowId xmlns:a16="http://schemas.microsoft.com/office/drawing/2014/main" val="2658907557"/>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Wednesday 15</a:t>
                      </a:r>
                      <a:r>
                        <a:rPr lang="en-GB" baseline="30000" dirty="0" smtClean="0"/>
                        <a:t>th</a:t>
                      </a:r>
                      <a:r>
                        <a:rPr lang="en-GB" dirty="0" smtClean="0"/>
                        <a:t> May 2019</a:t>
                      </a:r>
                      <a:endParaRPr lang="en-GB" dirty="0"/>
                    </a:p>
                  </a:txBody>
                  <a:tcPr/>
                </a:tc>
                <a:tc>
                  <a:txBody>
                    <a:bodyPr/>
                    <a:lstStyle/>
                    <a:p>
                      <a:r>
                        <a:rPr lang="en-GB" dirty="0" smtClean="0"/>
                        <a:t>Maths Paper 2 – Reasoning</a:t>
                      </a:r>
                      <a:endParaRPr lang="en-GB" dirty="0"/>
                    </a:p>
                  </a:txBody>
                  <a:tcPr/>
                </a:tc>
                <a:tc>
                  <a:txBody>
                    <a:bodyPr/>
                    <a:lstStyle/>
                    <a:p>
                      <a:r>
                        <a:rPr lang="en-GB" dirty="0" smtClean="0"/>
                        <a:t>40 minutes</a:t>
                      </a:r>
                      <a:endParaRPr lang="en-GB" dirty="0"/>
                    </a:p>
                  </a:txBody>
                  <a:tcPr/>
                </a:tc>
                <a:tc>
                  <a:txBody>
                    <a:bodyPr/>
                    <a:lstStyle/>
                    <a:p>
                      <a:r>
                        <a:rPr lang="en-GB" dirty="0" smtClean="0"/>
                        <a:t>35</a:t>
                      </a:r>
                      <a:endParaRPr lang="en-GB" dirty="0"/>
                    </a:p>
                  </a:txBody>
                  <a:tcPr/>
                </a:tc>
                <a:extLst>
                  <a:ext uri="{0D108BD9-81ED-4DB2-BD59-A6C34878D82A}">
                    <a16:rowId xmlns:a16="http://schemas.microsoft.com/office/drawing/2014/main" val="2040329930"/>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Thursday 16</a:t>
                      </a:r>
                      <a:r>
                        <a:rPr lang="en-GB" baseline="30000" dirty="0" smtClean="0"/>
                        <a:t>th</a:t>
                      </a:r>
                      <a:r>
                        <a:rPr lang="en-GB" dirty="0" smtClean="0"/>
                        <a:t> May 2019</a:t>
                      </a:r>
                      <a:endParaRPr lang="en-GB" dirty="0"/>
                    </a:p>
                  </a:txBody>
                  <a:tcPr/>
                </a:tc>
                <a:tc>
                  <a:txBody>
                    <a:bodyPr/>
                    <a:lstStyle/>
                    <a:p>
                      <a:r>
                        <a:rPr lang="en-GB" dirty="0" smtClean="0"/>
                        <a:t>Maths Paper 3 - Reasoning</a:t>
                      </a:r>
                      <a:endParaRPr lang="en-GB" dirty="0"/>
                    </a:p>
                  </a:txBody>
                  <a:tcPr/>
                </a:tc>
                <a:tc>
                  <a:txBody>
                    <a:bodyPr/>
                    <a:lstStyle/>
                    <a:p>
                      <a:r>
                        <a:rPr lang="en-GB" dirty="0" smtClean="0"/>
                        <a:t>40 minutes</a:t>
                      </a:r>
                      <a:endParaRPr lang="en-GB" dirty="0"/>
                    </a:p>
                  </a:txBody>
                  <a:tcPr/>
                </a:tc>
                <a:tc>
                  <a:txBody>
                    <a:bodyPr/>
                    <a:lstStyle/>
                    <a:p>
                      <a:r>
                        <a:rPr lang="en-GB" dirty="0" smtClean="0"/>
                        <a:t>35</a:t>
                      </a:r>
                      <a:endParaRPr lang="en-GB" dirty="0"/>
                    </a:p>
                  </a:txBody>
                  <a:tcPr/>
                </a:tc>
                <a:extLst>
                  <a:ext uri="{0D108BD9-81ED-4DB2-BD59-A6C34878D82A}">
                    <a16:rowId xmlns:a16="http://schemas.microsoft.com/office/drawing/2014/main" val="3197942729"/>
                  </a:ext>
                </a:extLst>
              </a:tr>
            </a:tbl>
          </a:graphicData>
        </a:graphic>
      </p:graphicFrame>
    </p:spTree>
    <p:extLst>
      <p:ext uri="{BB962C8B-B14F-4D97-AF65-F5344CB8AC3E}">
        <p14:creationId xmlns:p14="http://schemas.microsoft.com/office/powerpoint/2010/main" val="24947473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Reading</a:t>
            </a:r>
            <a:endParaRPr lang="en-GB" dirty="0"/>
          </a:p>
        </p:txBody>
      </p:sp>
      <p:pic>
        <p:nvPicPr>
          <p:cNvPr id="4" name="Content Placeholder 3"/>
          <p:cNvPicPr>
            <a:picLocks noGrp="1" noChangeAspect="1"/>
          </p:cNvPicPr>
          <p:nvPr>
            <p:ph idx="1"/>
          </p:nvPr>
        </p:nvPicPr>
        <p:blipFill>
          <a:blip r:embed="rId2"/>
          <a:stretch>
            <a:fillRect/>
          </a:stretch>
        </p:blipFill>
        <p:spPr>
          <a:xfrm>
            <a:off x="10223653" y="5264667"/>
            <a:ext cx="1968347" cy="1499124"/>
          </a:xfrm>
          <a:prstGeom prst="rect">
            <a:avLst/>
          </a:prstGeom>
        </p:spPr>
      </p:pic>
      <p:sp>
        <p:nvSpPr>
          <p:cNvPr id="5" name="TextBox 4"/>
          <p:cNvSpPr txBox="1"/>
          <p:nvPr/>
        </p:nvSpPr>
        <p:spPr>
          <a:xfrm>
            <a:off x="677334" y="1344058"/>
            <a:ext cx="8896324" cy="5386090"/>
          </a:xfrm>
          <a:prstGeom prst="rect">
            <a:avLst/>
          </a:prstGeom>
          <a:noFill/>
        </p:spPr>
        <p:txBody>
          <a:bodyPr wrap="square" rtlCol="0">
            <a:spAutoFit/>
          </a:bodyPr>
          <a:lstStyle/>
          <a:p>
            <a:pPr marL="342900" indent="-342900">
              <a:buFont typeface="Wingdings" panose="05000000000000000000" pitchFamily="2" charset="2"/>
              <a:buChar char="Ø"/>
            </a:pPr>
            <a:r>
              <a:rPr lang="en-GB" sz="2200" dirty="0" smtClean="0"/>
              <a:t>Reading consists of a single test paper which usually contains three unrelated differentiated texts that get progressively harder.</a:t>
            </a:r>
          </a:p>
          <a:p>
            <a:pPr marL="342900" indent="-342900">
              <a:buFont typeface="Wingdings" panose="05000000000000000000" pitchFamily="2" charset="2"/>
              <a:buChar char="Ø"/>
            </a:pPr>
            <a:endParaRPr lang="en-GB" sz="2200" dirty="0"/>
          </a:p>
          <a:p>
            <a:pPr marL="342900" indent="-342900">
              <a:buFont typeface="Wingdings" panose="05000000000000000000" pitchFamily="2" charset="2"/>
              <a:buChar char="Ø"/>
            </a:pPr>
            <a:r>
              <a:rPr lang="en-GB" sz="2200" dirty="0" smtClean="0"/>
              <a:t>Children have 6o minutes to complete the test which includes reading the texts and answering questions.</a:t>
            </a:r>
          </a:p>
          <a:p>
            <a:pPr marL="342900" indent="-342900">
              <a:buFont typeface="Wingdings" panose="05000000000000000000" pitchFamily="2" charset="2"/>
              <a:buChar char="Ø"/>
            </a:pPr>
            <a:endParaRPr lang="en-GB" sz="2200" dirty="0"/>
          </a:p>
          <a:p>
            <a:pPr marL="342900" indent="-342900">
              <a:buFont typeface="Wingdings" panose="05000000000000000000" pitchFamily="2" charset="2"/>
              <a:buChar char="Ø"/>
            </a:pPr>
            <a:r>
              <a:rPr lang="en-GB" sz="2200" dirty="0" smtClean="0"/>
              <a:t>A total raw score of 50 is available.</a:t>
            </a:r>
          </a:p>
          <a:p>
            <a:pPr marL="342900" indent="-342900">
              <a:buFont typeface="Wingdings" panose="05000000000000000000" pitchFamily="2" charset="2"/>
              <a:buChar char="Ø"/>
            </a:pPr>
            <a:endParaRPr lang="en-GB" sz="2200" dirty="0"/>
          </a:p>
          <a:p>
            <a:pPr marL="342900" indent="-342900">
              <a:buFont typeface="Wingdings" panose="05000000000000000000" pitchFamily="2" charset="2"/>
              <a:buChar char="Ø"/>
            </a:pPr>
            <a:r>
              <a:rPr lang="en-GB" sz="2200" dirty="0" smtClean="0"/>
              <a:t>Questions are designed to assess the comprehension and understanding of a child’s reading.</a:t>
            </a:r>
          </a:p>
          <a:p>
            <a:pPr marL="342900" indent="-342900">
              <a:buFont typeface="Wingdings" panose="05000000000000000000" pitchFamily="2" charset="2"/>
              <a:buChar char="Ø"/>
            </a:pPr>
            <a:endParaRPr lang="en-GB" sz="2200" dirty="0"/>
          </a:p>
          <a:p>
            <a:pPr marL="342900" indent="-342900">
              <a:buFont typeface="Wingdings" panose="05000000000000000000" pitchFamily="2" charset="2"/>
              <a:buChar char="Ø"/>
            </a:pPr>
            <a:r>
              <a:rPr lang="en-GB" sz="2200" dirty="0" smtClean="0"/>
              <a:t>Some questions are multiple choice or selected response, others require short answers whilst some require an extended response or explanation.</a:t>
            </a:r>
          </a:p>
          <a:p>
            <a:pPr marL="285750" indent="-285750">
              <a:buFont typeface="Wingdings" panose="05000000000000000000" pitchFamily="2" charset="2"/>
              <a:buChar char="Ø"/>
            </a:pPr>
            <a:endParaRPr lang="en-GB" dirty="0"/>
          </a:p>
          <a:p>
            <a:pPr marL="285750" indent="-285750">
              <a:buFont typeface="Wingdings" panose="05000000000000000000" pitchFamily="2" charset="2"/>
              <a:buChar char="Ø"/>
            </a:pPr>
            <a:endParaRPr lang="en-GB" dirty="0"/>
          </a:p>
        </p:txBody>
      </p:sp>
    </p:spTree>
    <p:extLst>
      <p:ext uri="{BB962C8B-B14F-4D97-AF65-F5344CB8AC3E}">
        <p14:creationId xmlns:p14="http://schemas.microsoft.com/office/powerpoint/2010/main" val="26598459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0"/>
            <a:ext cx="8596668" cy="1320800"/>
          </a:xfrm>
        </p:spPr>
        <p:txBody>
          <a:bodyPr/>
          <a:lstStyle/>
          <a:p>
            <a:r>
              <a:rPr lang="en-GB" dirty="0" smtClean="0"/>
              <a:t>*Sample Questions – Reading </a:t>
            </a:r>
            <a:endParaRPr lang="en-GB" dirty="0"/>
          </a:p>
        </p:txBody>
      </p:sp>
      <p:pic>
        <p:nvPicPr>
          <p:cNvPr id="5" name="Picture 4"/>
          <p:cNvPicPr>
            <a:picLocks noChangeAspect="1"/>
          </p:cNvPicPr>
          <p:nvPr/>
        </p:nvPicPr>
        <p:blipFill rotWithShape="1">
          <a:blip r:embed="rId2"/>
          <a:srcRect l="31484" t="29282" r="30684" b="48070"/>
          <a:stretch/>
        </p:blipFill>
        <p:spPr>
          <a:xfrm>
            <a:off x="393105" y="660400"/>
            <a:ext cx="6567357" cy="2211457"/>
          </a:xfrm>
          <a:prstGeom prst="rect">
            <a:avLst/>
          </a:prstGeom>
        </p:spPr>
      </p:pic>
      <p:pic>
        <p:nvPicPr>
          <p:cNvPr id="6" name="Picture 5"/>
          <p:cNvPicPr>
            <a:picLocks noChangeAspect="1"/>
          </p:cNvPicPr>
          <p:nvPr/>
        </p:nvPicPr>
        <p:blipFill rotWithShape="1">
          <a:blip r:embed="rId3"/>
          <a:srcRect l="30653" t="25893" r="32035" b="26403"/>
          <a:stretch/>
        </p:blipFill>
        <p:spPr>
          <a:xfrm>
            <a:off x="316193" y="2719936"/>
            <a:ext cx="6413533" cy="4612355"/>
          </a:xfrm>
          <a:prstGeom prst="rect">
            <a:avLst/>
          </a:prstGeom>
        </p:spPr>
      </p:pic>
    </p:spTree>
    <p:extLst>
      <p:ext uri="{BB962C8B-B14F-4D97-AF65-F5344CB8AC3E}">
        <p14:creationId xmlns:p14="http://schemas.microsoft.com/office/powerpoint/2010/main" val="34487008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Spelling, Punctuation &amp; Grammar</a:t>
            </a:r>
            <a:endParaRPr lang="en-GB" dirty="0"/>
          </a:p>
        </p:txBody>
      </p:sp>
      <p:sp>
        <p:nvSpPr>
          <p:cNvPr id="3" name="Content Placeholder 2"/>
          <p:cNvSpPr>
            <a:spLocks noGrp="1"/>
          </p:cNvSpPr>
          <p:nvPr>
            <p:ph idx="1"/>
          </p:nvPr>
        </p:nvSpPr>
        <p:spPr/>
        <p:txBody>
          <a:bodyPr/>
          <a:lstStyle/>
          <a:p>
            <a:r>
              <a:rPr lang="en-GB" sz="2400" dirty="0" smtClean="0"/>
              <a:t>A spelling test is administered containing 20 words, lasting approximately 20 minutes.</a:t>
            </a:r>
          </a:p>
          <a:p>
            <a:r>
              <a:rPr lang="en-GB" sz="2400" dirty="0" smtClean="0"/>
              <a:t>A separate test is given punctuation, grammar and vocabulary.</a:t>
            </a:r>
          </a:p>
          <a:p>
            <a:r>
              <a:rPr lang="en-GB" sz="2400" dirty="0" smtClean="0"/>
              <a:t>This test lasts for 45 minutes and requires short answer questions, including some multiple choice.</a:t>
            </a:r>
          </a:p>
          <a:p>
            <a:r>
              <a:rPr lang="en-GB" sz="2400" dirty="0" smtClean="0"/>
              <a:t>Marks for these two tests are added together to give a total raw score for spelling, punctuation and grammar out of 70.</a:t>
            </a:r>
          </a:p>
          <a:p>
            <a:pPr marL="0" indent="0">
              <a:buNone/>
            </a:pPr>
            <a:endParaRPr lang="en-GB" dirty="0"/>
          </a:p>
        </p:txBody>
      </p:sp>
    </p:spTree>
    <p:extLst>
      <p:ext uri="{BB962C8B-B14F-4D97-AF65-F5344CB8AC3E}">
        <p14:creationId xmlns:p14="http://schemas.microsoft.com/office/powerpoint/2010/main" val="29979864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*Sample Questions - SPAG</a:t>
            </a:r>
            <a:endParaRPr lang="en-GB" dirty="0"/>
          </a:p>
        </p:txBody>
      </p:sp>
      <p:pic>
        <p:nvPicPr>
          <p:cNvPr id="4" name="Picture 3"/>
          <p:cNvPicPr>
            <a:picLocks noChangeAspect="1"/>
          </p:cNvPicPr>
          <p:nvPr/>
        </p:nvPicPr>
        <p:blipFill rotWithShape="1">
          <a:blip r:embed="rId2"/>
          <a:srcRect l="30565" t="50938" r="32066" b="29694"/>
          <a:stretch/>
        </p:blipFill>
        <p:spPr>
          <a:xfrm>
            <a:off x="0" y="4794596"/>
            <a:ext cx="7077472" cy="2063404"/>
          </a:xfrm>
          <a:prstGeom prst="rect">
            <a:avLst/>
          </a:prstGeom>
        </p:spPr>
      </p:pic>
      <p:pic>
        <p:nvPicPr>
          <p:cNvPr id="5" name="Picture 4"/>
          <p:cNvPicPr>
            <a:picLocks noChangeAspect="1"/>
          </p:cNvPicPr>
          <p:nvPr/>
        </p:nvPicPr>
        <p:blipFill rotWithShape="1">
          <a:blip r:embed="rId3"/>
          <a:srcRect l="31357" t="50743" r="31287" b="34530"/>
          <a:stretch/>
        </p:blipFill>
        <p:spPr>
          <a:xfrm>
            <a:off x="0" y="3248429"/>
            <a:ext cx="7467987" cy="1656081"/>
          </a:xfrm>
          <a:prstGeom prst="rect">
            <a:avLst/>
          </a:prstGeom>
        </p:spPr>
      </p:pic>
      <p:pic>
        <p:nvPicPr>
          <p:cNvPr id="6" name="Picture 5"/>
          <p:cNvPicPr>
            <a:picLocks noChangeAspect="1"/>
          </p:cNvPicPr>
          <p:nvPr/>
        </p:nvPicPr>
        <p:blipFill rotWithShape="1">
          <a:blip r:embed="rId4"/>
          <a:srcRect l="31088" t="57186" r="31970" b="29120"/>
          <a:stretch/>
        </p:blipFill>
        <p:spPr>
          <a:xfrm>
            <a:off x="0" y="1483823"/>
            <a:ext cx="7594695" cy="1583574"/>
          </a:xfrm>
          <a:prstGeom prst="rect">
            <a:avLst/>
          </a:prstGeom>
        </p:spPr>
      </p:pic>
    </p:spTree>
    <p:extLst>
      <p:ext uri="{BB962C8B-B14F-4D97-AF65-F5344CB8AC3E}">
        <p14:creationId xmlns:p14="http://schemas.microsoft.com/office/powerpoint/2010/main" val="22486800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Mathematics</a:t>
            </a:r>
            <a:endParaRPr lang="en-GB" dirty="0"/>
          </a:p>
        </p:txBody>
      </p:sp>
      <p:sp>
        <p:nvSpPr>
          <p:cNvPr id="3" name="Content Placeholder 2"/>
          <p:cNvSpPr>
            <a:spLocks noGrp="1"/>
          </p:cNvSpPr>
          <p:nvPr>
            <p:ph idx="1"/>
          </p:nvPr>
        </p:nvSpPr>
        <p:spPr>
          <a:xfrm>
            <a:off x="677334" y="1426465"/>
            <a:ext cx="8596668" cy="4514314"/>
          </a:xfrm>
        </p:spPr>
        <p:txBody>
          <a:bodyPr>
            <a:noAutofit/>
          </a:bodyPr>
          <a:lstStyle/>
          <a:p>
            <a:r>
              <a:rPr lang="en-GB" sz="2400" dirty="0" smtClean="0"/>
              <a:t>Children will sit three tests: Paper 1, Paper 2 and Paper 3.</a:t>
            </a:r>
          </a:p>
          <a:p>
            <a:r>
              <a:rPr lang="en-GB" sz="2400" dirty="0" smtClean="0"/>
              <a:t>The marks from all three tests are added together to get a raw score out of 110.</a:t>
            </a:r>
          </a:p>
          <a:p>
            <a:r>
              <a:rPr lang="en-GB" sz="2400" dirty="0" smtClean="0"/>
              <a:t>Paper 1 is for ‘Arithmetic’ lasting 30 minutes, covering calculation methods for all operations, including use of fractions, percentages and decimals.</a:t>
            </a:r>
          </a:p>
          <a:p>
            <a:r>
              <a:rPr lang="en-GB" sz="2400" dirty="0" smtClean="0"/>
              <a:t>Questions gradually increase in difficulty.  </a:t>
            </a:r>
          </a:p>
          <a:p>
            <a:r>
              <a:rPr lang="en-GB" sz="2400" dirty="0" smtClean="0"/>
              <a:t>Papers 2 and 3 cover ‘Problem Solving  and Reasoning’, each lasting for 40 minutes.</a:t>
            </a:r>
          </a:p>
          <a:p>
            <a:r>
              <a:rPr lang="en-GB" sz="2400" dirty="0" smtClean="0"/>
              <a:t>Pupils still require calculation skills but will need to answer questions in context and decide what is required to find a solution.</a:t>
            </a:r>
          </a:p>
          <a:p>
            <a:pPr marL="0" indent="0">
              <a:buNone/>
            </a:pPr>
            <a:endParaRPr lang="en-GB" sz="2400" dirty="0"/>
          </a:p>
        </p:txBody>
      </p:sp>
    </p:spTree>
    <p:extLst>
      <p:ext uri="{BB962C8B-B14F-4D97-AF65-F5344CB8AC3E}">
        <p14:creationId xmlns:p14="http://schemas.microsoft.com/office/powerpoint/2010/main" val="18580682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22148"/>
            <a:ext cx="8596668" cy="1320800"/>
          </a:xfrm>
        </p:spPr>
        <p:txBody>
          <a:bodyPr/>
          <a:lstStyle/>
          <a:p>
            <a:r>
              <a:rPr lang="en-GB" dirty="0" smtClean="0"/>
              <a:t>*Sample Questions – Arithmetic paper</a:t>
            </a:r>
            <a:endParaRPr lang="en-GB" dirty="0"/>
          </a:p>
        </p:txBody>
      </p:sp>
      <p:pic>
        <p:nvPicPr>
          <p:cNvPr id="6" name="Content Placeholder 5"/>
          <p:cNvPicPr>
            <a:picLocks noGrp="1" noChangeAspect="1"/>
          </p:cNvPicPr>
          <p:nvPr>
            <p:ph idx="1"/>
          </p:nvPr>
        </p:nvPicPr>
        <p:blipFill>
          <a:blip r:embed="rId2"/>
          <a:stretch>
            <a:fillRect/>
          </a:stretch>
        </p:blipFill>
        <p:spPr>
          <a:xfrm>
            <a:off x="1156407" y="1095043"/>
            <a:ext cx="7931958" cy="1876930"/>
          </a:xfrm>
          <a:prstGeom prst="rect">
            <a:avLst/>
          </a:prstGeom>
        </p:spPr>
      </p:pic>
      <p:pic>
        <p:nvPicPr>
          <p:cNvPr id="5" name="Picture 4"/>
          <p:cNvPicPr>
            <a:picLocks noChangeAspect="1"/>
          </p:cNvPicPr>
          <p:nvPr/>
        </p:nvPicPr>
        <p:blipFill>
          <a:blip r:embed="rId3"/>
          <a:stretch>
            <a:fillRect/>
          </a:stretch>
        </p:blipFill>
        <p:spPr>
          <a:xfrm>
            <a:off x="336512" y="2971973"/>
            <a:ext cx="7710208" cy="3891919"/>
          </a:xfrm>
          <a:prstGeom prst="rect">
            <a:avLst/>
          </a:prstGeom>
        </p:spPr>
      </p:pic>
    </p:spTree>
    <p:extLst>
      <p:ext uri="{BB962C8B-B14F-4D97-AF65-F5344CB8AC3E}">
        <p14:creationId xmlns:p14="http://schemas.microsoft.com/office/powerpoint/2010/main" val="25941025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756" y="77586"/>
            <a:ext cx="8596668" cy="1320800"/>
          </a:xfrm>
        </p:spPr>
        <p:txBody>
          <a:bodyPr/>
          <a:lstStyle/>
          <a:p>
            <a:r>
              <a:rPr lang="en-GB" dirty="0" smtClean="0"/>
              <a:t>*Sample Questions - Reasoning</a:t>
            </a:r>
            <a:endParaRPr lang="en-GB" dirty="0"/>
          </a:p>
        </p:txBody>
      </p:sp>
      <p:sp>
        <p:nvSpPr>
          <p:cNvPr id="4" name="Content Placeholder 3"/>
          <p:cNvSpPr>
            <a:spLocks noGrp="1"/>
          </p:cNvSpPr>
          <p:nvPr>
            <p:ph idx="1"/>
          </p:nvPr>
        </p:nvSpPr>
        <p:spPr/>
        <p:txBody>
          <a:bodyPr/>
          <a:lstStyle/>
          <a:p>
            <a:endParaRPr lang="en-GB"/>
          </a:p>
        </p:txBody>
      </p:sp>
      <p:pic>
        <p:nvPicPr>
          <p:cNvPr id="5" name="Picture 4"/>
          <p:cNvPicPr>
            <a:picLocks noChangeAspect="1"/>
          </p:cNvPicPr>
          <p:nvPr/>
        </p:nvPicPr>
        <p:blipFill>
          <a:blip r:embed="rId2"/>
          <a:stretch>
            <a:fillRect/>
          </a:stretch>
        </p:blipFill>
        <p:spPr>
          <a:xfrm>
            <a:off x="1566797" y="737986"/>
            <a:ext cx="7294571" cy="7337043"/>
          </a:xfrm>
          <a:prstGeom prst="rect">
            <a:avLst/>
          </a:prstGeom>
        </p:spPr>
      </p:pic>
    </p:spTree>
    <p:extLst>
      <p:ext uri="{BB962C8B-B14F-4D97-AF65-F5344CB8AC3E}">
        <p14:creationId xmlns:p14="http://schemas.microsoft.com/office/powerpoint/2010/main" val="1379605262"/>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Custom 1">
      <a:dk1>
        <a:sysClr val="windowText" lastClr="000000"/>
      </a:dk1>
      <a:lt1>
        <a:sysClr val="window" lastClr="FFFFFF"/>
      </a:lt1>
      <a:dk2>
        <a:srgbClr val="2C3C43"/>
      </a:dk2>
      <a:lt2>
        <a:srgbClr val="EBEBEB"/>
      </a:lt2>
      <a:accent1>
        <a:srgbClr val="FF0000"/>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10375</TotalTime>
  <Words>1207</Words>
  <Application>Microsoft Office PowerPoint</Application>
  <PresentationFormat>Widescreen</PresentationFormat>
  <Paragraphs>149</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Trebuchet MS</vt:lpstr>
      <vt:lpstr>Wingdings</vt:lpstr>
      <vt:lpstr>Wingdings 3</vt:lpstr>
      <vt:lpstr>Facet</vt:lpstr>
      <vt:lpstr>Parklands Junior School</vt:lpstr>
      <vt:lpstr>PowerPoint Presentation</vt:lpstr>
      <vt:lpstr>Reading</vt:lpstr>
      <vt:lpstr>*Sample Questions – Reading </vt:lpstr>
      <vt:lpstr>Spelling, Punctuation &amp; Grammar</vt:lpstr>
      <vt:lpstr>*Sample Questions - SPAG</vt:lpstr>
      <vt:lpstr>Mathematics</vt:lpstr>
      <vt:lpstr>*Sample Questions – Arithmetic paper</vt:lpstr>
      <vt:lpstr>*Sample Questions - Reasoning</vt:lpstr>
      <vt:lpstr>*Sample Questions – Reasoning </vt:lpstr>
      <vt:lpstr>Raw Scores and Scaled Scores</vt:lpstr>
      <vt:lpstr>How to Help Your Child</vt:lpstr>
      <vt:lpstr>How to Help Your Child with Reading </vt:lpstr>
      <vt:lpstr>How to Help Your Child with Writing</vt:lpstr>
      <vt:lpstr>English Revision Websites</vt:lpstr>
      <vt:lpstr>How to Help Your Child with Maths</vt:lpstr>
      <vt:lpstr>Maths revision websites:</vt:lpstr>
      <vt:lpstr>Recommended CGP Books for Use at Home </vt:lpstr>
      <vt:lpstr>Thank you for attending this evening.  Please complete the evaluation form before leaving.  If you have any further questions regarding SATs please speak to your child’s class teacher or Mrs Carter.  This presentation and a selection of resources to help you support your child are available on the website.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Parklands Junior School</dc:title>
  <dc:creator>user4</dc:creator>
  <cp:lastModifiedBy>user14@pjsc.internal</cp:lastModifiedBy>
  <cp:revision>44</cp:revision>
  <dcterms:created xsi:type="dcterms:W3CDTF">2018-09-12T15:20:59Z</dcterms:created>
  <dcterms:modified xsi:type="dcterms:W3CDTF">2018-11-30T11:14:46Z</dcterms:modified>
</cp:coreProperties>
</file>