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9"/>
  </p:handoutMasterIdLst>
  <p:sldIdLst>
    <p:sldId id="257" r:id="rId2"/>
    <p:sldId id="258" r:id="rId3"/>
    <p:sldId id="260" r:id="rId4"/>
    <p:sldId id="259" r:id="rId5"/>
    <p:sldId id="261" r:id="rId6"/>
    <p:sldId id="262" r:id="rId7"/>
    <p:sldId id="263" r:id="rId8"/>
  </p:sldIdLst>
  <p:sldSz cx="12192000" cy="6858000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243"/>
    <p:restoredTop sz="94674"/>
  </p:normalViewPr>
  <p:slideViewPr>
    <p:cSldViewPr snapToGrid="0" snapToObjects="1">
      <p:cViewPr varScale="1">
        <p:scale>
          <a:sx n="116" d="100"/>
          <a:sy n="116" d="100"/>
        </p:scale>
        <p:origin x="15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37BBFE-1190-4037-B5F3-7DCA9F5011E6}" type="datetimeFigureOut">
              <a:rPr lang="en-GB" smtClean="0"/>
              <a:t>06/10/2016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038989-7DEA-4AD9-A91B-337F2F2AC5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67447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28660-48D6-EF4D-A908-69259CF0843B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C326E-7A53-0A48-8519-7E0A06B6F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995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28660-48D6-EF4D-A908-69259CF0843B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C326E-7A53-0A48-8519-7E0A06B6F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33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28660-48D6-EF4D-A908-69259CF0843B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C326E-7A53-0A48-8519-7E0A06B6F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568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28660-48D6-EF4D-A908-69259CF0843B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C326E-7A53-0A48-8519-7E0A06B6F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979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28660-48D6-EF4D-A908-69259CF0843B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C326E-7A53-0A48-8519-7E0A06B6F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347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28660-48D6-EF4D-A908-69259CF0843B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C326E-7A53-0A48-8519-7E0A06B6F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424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28660-48D6-EF4D-A908-69259CF0843B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C326E-7A53-0A48-8519-7E0A06B6F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529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28660-48D6-EF4D-A908-69259CF0843B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C326E-7A53-0A48-8519-7E0A06B6F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162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28660-48D6-EF4D-A908-69259CF0843B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C326E-7A53-0A48-8519-7E0A06B6F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264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28660-48D6-EF4D-A908-69259CF0843B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C326E-7A53-0A48-8519-7E0A06B6F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506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28660-48D6-EF4D-A908-69259CF0843B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C326E-7A53-0A48-8519-7E0A06B6F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126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28660-48D6-EF4D-A908-69259CF0843B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8C326E-7A53-0A48-8519-7E0A06B6F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534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6829" y="1979543"/>
            <a:ext cx="2832100" cy="2870200"/>
          </a:xfrm>
          <a:prstGeom prst="rect">
            <a:avLst/>
          </a:prstGeom>
        </p:spPr>
      </p:pic>
      <p:pic>
        <p:nvPicPr>
          <p:cNvPr id="8" name="Content Placeholder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1277" y="387728"/>
            <a:ext cx="4103729" cy="5804792"/>
          </a:xfrm>
        </p:spPr>
      </p:pic>
      <p:sp>
        <p:nvSpPr>
          <p:cNvPr id="6" name="Rectangle 5"/>
          <p:cNvSpPr/>
          <p:nvPr/>
        </p:nvSpPr>
        <p:spPr>
          <a:xfrm>
            <a:off x="10354962" y="284205"/>
            <a:ext cx="313038" cy="59083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218283" y="6067168"/>
            <a:ext cx="4449717" cy="2842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399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9536" y="0"/>
            <a:ext cx="8229600" cy="1143000"/>
          </a:xfrm>
        </p:spPr>
        <p:txBody>
          <a:bodyPr>
            <a:normAutofit/>
          </a:bodyPr>
          <a:lstStyle/>
          <a:p>
            <a:r>
              <a:rPr lang="en-GB" b="1" dirty="0" smtClean="0">
                <a:latin typeface="Comic Sans MS" pitchFamily="66" charset="0"/>
              </a:rPr>
              <a:t>British Values 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1544" y="1340770"/>
            <a:ext cx="8229600" cy="3456383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200" b="1" dirty="0">
                <a:latin typeface="Comic Sans MS" pitchFamily="66" charset="0"/>
              </a:rPr>
              <a:t>Democracy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200" b="1" dirty="0">
                <a:latin typeface="Comic Sans MS" pitchFamily="66" charset="0"/>
              </a:rPr>
              <a:t>The rule of law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200" b="1" dirty="0">
                <a:latin typeface="Comic Sans MS" pitchFamily="66" charset="0"/>
              </a:rPr>
              <a:t>Individual liberty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200" b="1" dirty="0">
                <a:latin typeface="Comic Sans MS" pitchFamily="66" charset="0"/>
              </a:rPr>
              <a:t>Mutual respect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200" b="1" dirty="0">
                <a:latin typeface="Comic Sans MS" pitchFamily="66" charset="0"/>
              </a:rPr>
              <a:t>Tolerance of those of different faiths and beliefs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775520" y="5229200"/>
            <a:ext cx="8229600" cy="1628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ctr">
              <a:spcBef>
                <a:spcPct val="0"/>
              </a:spcBef>
              <a:defRPr/>
            </a:pPr>
            <a:endParaRPr lang="en-GB" sz="4400" dirty="0"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15546" y="4797152"/>
            <a:ext cx="970005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sz="3200" b="1" dirty="0">
                <a:latin typeface="Comic Sans MS" charset="0"/>
                <a:ea typeface="Comic Sans MS" charset="0"/>
                <a:cs typeface="Comic Sans MS" charset="0"/>
              </a:rPr>
              <a:t>This applies to living in Britain today.</a:t>
            </a:r>
          </a:p>
          <a:p>
            <a:pPr lvl="0" algn="ctr">
              <a:defRPr/>
            </a:pPr>
            <a:endParaRPr lang="en-US" sz="3200" b="1" dirty="0">
              <a:latin typeface="Comic Sans MS" charset="0"/>
              <a:ea typeface="Comic Sans MS" charset="0"/>
              <a:cs typeface="Comic Sans MS" charset="0"/>
            </a:endParaRPr>
          </a:p>
          <a:p>
            <a:pPr lvl="0" algn="ctr">
              <a:defRPr/>
            </a:pPr>
            <a:r>
              <a:rPr lang="en-US" sz="3200" b="1" dirty="0">
                <a:latin typeface="Comic Sans MS" charset="0"/>
                <a:ea typeface="Comic Sans MS" charset="0"/>
                <a:cs typeface="Comic Sans MS" charset="0"/>
              </a:rPr>
              <a:t>But how do these values apply to our </a:t>
            </a:r>
            <a:r>
              <a:rPr lang="en-US" sz="3200" b="1" dirty="0" smtClean="0">
                <a:latin typeface="Comic Sans MS" charset="0"/>
                <a:ea typeface="Comic Sans MS" charset="0"/>
                <a:cs typeface="Comic Sans MS" charset="0"/>
              </a:rPr>
              <a:t>SCHOOL?</a:t>
            </a:r>
            <a:endParaRPr lang="en-US" sz="3200" b="1" dirty="0">
              <a:latin typeface="Comic Sans MS" charset="0"/>
              <a:ea typeface="Comic Sans MS" charset="0"/>
              <a:cs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4100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01557"/>
            <a:ext cx="10515600" cy="5875406"/>
          </a:xfrm>
        </p:spPr>
        <p:txBody>
          <a:bodyPr>
            <a:normAutofit lnSpcReduction="10000"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dirty="0" smtClean="0">
                <a:latin typeface="Comic Sans MS" pitchFamily="66" charset="0"/>
              </a:rPr>
              <a:t>D</a:t>
            </a:r>
            <a:r>
              <a:rPr lang="en-GB" b="1" dirty="0" smtClean="0">
                <a:latin typeface="Comic Sans MS" pitchFamily="66" charset="0"/>
              </a:rPr>
              <a:t>emocracy – where do we have a democratic system in school?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b="1" dirty="0" smtClean="0">
              <a:latin typeface="Comic Sans MS" pitchFamily="66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dirty="0" smtClean="0">
                <a:latin typeface="Comic Sans MS" pitchFamily="66" charset="0"/>
              </a:rPr>
              <a:t>T</a:t>
            </a:r>
            <a:r>
              <a:rPr lang="en-GB" b="1" dirty="0" smtClean="0">
                <a:latin typeface="Comic Sans MS" pitchFamily="66" charset="0"/>
              </a:rPr>
              <a:t>he rule of law – How is this applied at parklands?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b="1" dirty="0" smtClean="0">
              <a:latin typeface="Comic Sans MS" pitchFamily="66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dirty="0" smtClean="0">
                <a:latin typeface="Comic Sans MS" pitchFamily="66" charset="0"/>
              </a:rPr>
              <a:t>I</a:t>
            </a:r>
            <a:r>
              <a:rPr lang="en-GB" b="1" dirty="0" smtClean="0">
                <a:latin typeface="Comic Sans MS" pitchFamily="66" charset="0"/>
              </a:rPr>
              <a:t>ndividual liberty – What does this mean?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b="1" dirty="0" smtClean="0">
              <a:latin typeface="Comic Sans MS" pitchFamily="66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dirty="0" smtClean="0">
                <a:latin typeface="Comic Sans MS" pitchFamily="66" charset="0"/>
              </a:rPr>
              <a:t>M</a:t>
            </a:r>
            <a:r>
              <a:rPr lang="en-GB" b="1" dirty="0" smtClean="0">
                <a:latin typeface="Comic Sans MS" pitchFamily="66" charset="0"/>
              </a:rPr>
              <a:t>utual respect – How do we show this? Why do we expect respect?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b="1" dirty="0" smtClean="0">
              <a:latin typeface="Comic Sans MS" pitchFamily="66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dirty="0" smtClean="0">
                <a:latin typeface="Comic Sans MS" pitchFamily="66" charset="0"/>
              </a:rPr>
              <a:t>T</a:t>
            </a:r>
            <a:r>
              <a:rPr lang="en-GB" b="1" dirty="0" smtClean="0">
                <a:latin typeface="Comic Sans MS" pitchFamily="66" charset="0"/>
              </a:rPr>
              <a:t>olerance of those of different faiths and beliefs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15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3420" y="-980388"/>
            <a:ext cx="5725160" cy="8098332"/>
          </a:xfrm>
        </p:spPr>
      </p:pic>
      <p:sp>
        <p:nvSpPr>
          <p:cNvPr id="6" name="Rectangle 5"/>
          <p:cNvSpPr/>
          <p:nvPr/>
        </p:nvSpPr>
        <p:spPr>
          <a:xfrm>
            <a:off x="8645542" y="-395416"/>
            <a:ext cx="473744" cy="71545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260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289899"/>
            <a:ext cx="10192966" cy="175212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C</a:t>
            </a:r>
            <a:r>
              <a:rPr lang="en-US" dirty="0" smtClean="0"/>
              <a:t>ould we improve our school prayer to </a:t>
            </a:r>
            <a:br>
              <a:rPr lang="en-US" dirty="0" smtClean="0"/>
            </a:br>
            <a:r>
              <a:rPr lang="en-US" dirty="0" smtClean="0"/>
              <a:t>include </a:t>
            </a:r>
            <a:br>
              <a:rPr lang="en-US" dirty="0" smtClean="0"/>
            </a:br>
            <a:r>
              <a:rPr lang="en-US" dirty="0" smtClean="0"/>
              <a:t>RIGHTS, RESPECT and RESPONSIBILITY?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en-US" u="sng" dirty="0" smtClean="0"/>
              <a:t>SCHOOL PRAYER</a:t>
            </a:r>
          </a:p>
          <a:p>
            <a:pPr marL="0" indent="0" algn="ctr">
              <a:buNone/>
            </a:pPr>
            <a:endParaRPr lang="en-US" dirty="0"/>
          </a:p>
          <a:p>
            <a:pPr marL="457200" lvl="1" indent="0" algn="ctr">
              <a:buNone/>
            </a:pPr>
            <a:r>
              <a:rPr lang="en-US" dirty="0"/>
              <a:t>I will do all the good I can, </a:t>
            </a:r>
            <a:endParaRPr lang="en-US" dirty="0" smtClean="0"/>
          </a:p>
          <a:p>
            <a:pPr marL="457200" lvl="1" indent="0" algn="ctr">
              <a:buNone/>
            </a:pPr>
            <a:r>
              <a:rPr lang="en-US" dirty="0" smtClean="0"/>
              <a:t>In </a:t>
            </a:r>
            <a:r>
              <a:rPr lang="en-US" dirty="0"/>
              <a:t>all the ways I can,</a:t>
            </a:r>
            <a:br>
              <a:rPr lang="en-US" dirty="0"/>
            </a:br>
            <a:r>
              <a:rPr lang="en-US" dirty="0"/>
              <a:t>At all the times I can, </a:t>
            </a:r>
          </a:p>
          <a:p>
            <a:pPr marL="457200" lvl="1" indent="0" algn="ctr">
              <a:buNone/>
            </a:pPr>
            <a:r>
              <a:rPr lang="en-US" dirty="0"/>
              <a:t>In all the places I can, </a:t>
            </a:r>
            <a:endParaRPr lang="en-US" dirty="0" smtClean="0"/>
          </a:p>
          <a:p>
            <a:pPr marL="457200" lvl="1" indent="0" algn="ctr">
              <a:buNone/>
            </a:pPr>
            <a:r>
              <a:rPr lang="en-US" dirty="0" smtClean="0"/>
              <a:t>As </a:t>
            </a:r>
            <a:r>
              <a:rPr lang="en-US" dirty="0"/>
              <a:t>long as ever I can. </a:t>
            </a:r>
            <a:endParaRPr lang="en-US" dirty="0" smtClean="0"/>
          </a:p>
          <a:p>
            <a:pPr marL="457200" lvl="1" indent="0" algn="ctr">
              <a:buNone/>
            </a:pPr>
            <a:r>
              <a:rPr lang="en-US" dirty="0" smtClean="0"/>
              <a:t>Amen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19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085068" y="1900542"/>
            <a:ext cx="5624384" cy="3697845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/>
          </a:bodyPr>
          <a:lstStyle/>
          <a:p>
            <a:pPr marL="0" indent="0" algn="ctr">
              <a:buNone/>
            </a:pPr>
            <a:r>
              <a:rPr lang="en-US" sz="4800" dirty="0" smtClean="0">
                <a:solidFill>
                  <a:schemeClr val="tx1"/>
                </a:solidFill>
              </a:rPr>
              <a:t>What could our new prayer include?</a:t>
            </a:r>
            <a:endParaRPr lang="en-US" sz="48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20862" y="440788"/>
            <a:ext cx="300269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FRIENDS</a:t>
            </a:r>
          </a:p>
          <a:p>
            <a:pPr marL="285750" indent="-285750">
              <a:buFont typeface="Arial" charset="0"/>
              <a:buChar char="•"/>
            </a:pPr>
            <a:endParaRPr lang="en-US" dirty="0" smtClean="0"/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Helping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Caring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Considering their feelings</a:t>
            </a:r>
          </a:p>
          <a:p>
            <a:pPr marL="285750" indent="-285750">
              <a:buFont typeface="Arial" charset="0"/>
              <a:buChar char="•"/>
            </a:pPr>
            <a:endParaRPr lang="en-US" dirty="0" smtClean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4803" y="1206461"/>
            <a:ext cx="30026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ACHIEVING OUR POTENTIAL</a:t>
            </a:r>
          </a:p>
          <a:p>
            <a:endParaRPr lang="en-US" dirty="0" smtClean="0"/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Taking pride in the presentation of our work</a:t>
            </a:r>
            <a:endParaRPr lang="en-US" dirty="0"/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Working hard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Being polite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95649" y="4444225"/>
            <a:ext cx="30026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LOOKING AFTER OUR SCHOOL</a:t>
            </a:r>
          </a:p>
          <a:p>
            <a:endParaRPr lang="en-US" dirty="0"/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Equipment – pencils, rulers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Litter in the playground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Animals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The Quad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709452" y="1027906"/>
            <a:ext cx="317774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ADULTS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Learning Support Assistances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Teachers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err="1" smtClean="0"/>
              <a:t>Headteacher</a:t>
            </a:r>
            <a:endParaRPr lang="en-US" dirty="0" smtClean="0"/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Parents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Dinner ladies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People in the office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Caretaker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Cleaners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err="1" smtClean="0"/>
              <a:t>Mrs</a:t>
            </a:r>
            <a:r>
              <a:rPr lang="en-US" dirty="0" smtClean="0"/>
              <a:t> </a:t>
            </a:r>
            <a:r>
              <a:rPr lang="en-US" dirty="0" err="1" smtClean="0"/>
              <a:t>Embleton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8534399" y="4998223"/>
            <a:ext cx="33527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OUTSIDE OF SCHOOL</a:t>
            </a:r>
          </a:p>
          <a:p>
            <a:endParaRPr lang="en-US" dirty="0" smtClean="0"/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Children less fortunate than us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The environment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220862" y="5806136"/>
            <a:ext cx="23724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Democracy</a:t>
            </a: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420894" y="507854"/>
            <a:ext cx="23724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The Rule of Law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7223554" y="354847"/>
            <a:ext cx="23724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Tolerance of those of different Faiths and Beliefs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8534399" y="4190310"/>
            <a:ext cx="23724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Mutual Respect</a:t>
            </a:r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887623" y="3630201"/>
            <a:ext cx="23724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Individual Liberty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43694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0" grpId="0"/>
      <p:bldP spid="3" grpId="0"/>
      <p:bldP spid="11" grpId="0"/>
      <p:bldP spid="1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273" y="268673"/>
            <a:ext cx="8697051" cy="6145779"/>
          </a:xfrm>
        </p:spPr>
      </p:pic>
    </p:spTree>
    <p:extLst>
      <p:ext uri="{BB962C8B-B14F-4D97-AF65-F5344CB8AC3E}">
        <p14:creationId xmlns:p14="http://schemas.microsoft.com/office/powerpoint/2010/main" val="1299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205</Words>
  <Application>Microsoft Office PowerPoint</Application>
  <PresentationFormat>Widescreen</PresentationFormat>
  <Paragraphs>65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Comic Sans MS</vt:lpstr>
      <vt:lpstr>Office Theme</vt:lpstr>
      <vt:lpstr>PowerPoint Presentation</vt:lpstr>
      <vt:lpstr>British Values </vt:lpstr>
      <vt:lpstr>PowerPoint Presentation</vt:lpstr>
      <vt:lpstr>PowerPoint Presentation</vt:lpstr>
      <vt:lpstr>Could we improve our school prayer to  include  RIGHTS, RESPECT and RESPONSIBILITY?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hjoseph.311</cp:lastModifiedBy>
  <cp:revision>5</cp:revision>
  <cp:lastPrinted>2016-10-05T20:18:03Z</cp:lastPrinted>
  <dcterms:created xsi:type="dcterms:W3CDTF">2016-10-04T13:29:47Z</dcterms:created>
  <dcterms:modified xsi:type="dcterms:W3CDTF">2016-10-06T12:08:28Z</dcterms:modified>
</cp:coreProperties>
</file>