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5" r:id="rId2"/>
    <p:sldId id="256" r:id="rId3"/>
    <p:sldId id="257" r:id="rId4"/>
    <p:sldId id="326" r:id="rId5"/>
    <p:sldId id="328" r:id="rId6"/>
    <p:sldId id="327" r:id="rId7"/>
    <p:sldId id="258" r:id="rId8"/>
    <p:sldId id="334" r:id="rId9"/>
    <p:sldId id="321" r:id="rId10"/>
    <p:sldId id="352" r:id="rId11"/>
    <p:sldId id="353" r:id="rId12"/>
    <p:sldId id="354" r:id="rId13"/>
    <p:sldId id="356" r:id="rId14"/>
    <p:sldId id="336" r:id="rId15"/>
    <p:sldId id="337" r:id="rId16"/>
    <p:sldId id="338" r:id="rId17"/>
    <p:sldId id="339" r:id="rId18"/>
    <p:sldId id="340" r:id="rId19"/>
    <p:sldId id="341" r:id="rId20"/>
    <p:sldId id="342" r:id="rId21"/>
    <p:sldId id="344" r:id="rId22"/>
    <p:sldId id="345" r:id="rId23"/>
    <p:sldId id="358" r:id="rId24"/>
    <p:sldId id="346" r:id="rId25"/>
    <p:sldId id="347" r:id="rId26"/>
    <p:sldId id="348" r:id="rId27"/>
    <p:sldId id="349" r:id="rId28"/>
    <p:sldId id="350" r:id="rId29"/>
    <p:sldId id="283" r:id="rId30"/>
    <p:sldId id="294" r:id="rId31"/>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1512" autoAdjust="0"/>
  </p:normalViewPr>
  <p:slideViewPr>
    <p:cSldViewPr>
      <p:cViewPr varScale="1">
        <p:scale>
          <a:sx n="94" d="100"/>
          <a:sy n="94" d="100"/>
        </p:scale>
        <p:origin x="210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78353" cy="513630"/>
          </a:xfrm>
          <a:prstGeom prst="rect">
            <a:avLst/>
          </a:prstGeom>
        </p:spPr>
        <p:txBody>
          <a:bodyPr vert="horz" lIns="95440" tIns="47720" rIns="95440" bIns="47720" rtlCol="0"/>
          <a:lstStyle>
            <a:lvl1pPr algn="l">
              <a:defRPr sz="1300"/>
            </a:lvl1pPr>
          </a:lstStyle>
          <a:p>
            <a:endParaRPr lang="en-GB" dirty="0"/>
          </a:p>
        </p:txBody>
      </p:sp>
      <p:sp>
        <p:nvSpPr>
          <p:cNvPr id="3" name="Date Placeholder 2"/>
          <p:cNvSpPr>
            <a:spLocks noGrp="1"/>
          </p:cNvSpPr>
          <p:nvPr>
            <p:ph type="dt" sz="quarter" idx="1"/>
          </p:nvPr>
        </p:nvSpPr>
        <p:spPr>
          <a:xfrm>
            <a:off x="4022448" y="1"/>
            <a:ext cx="3078352" cy="513630"/>
          </a:xfrm>
          <a:prstGeom prst="rect">
            <a:avLst/>
          </a:prstGeom>
        </p:spPr>
        <p:txBody>
          <a:bodyPr vert="horz" lIns="95440" tIns="47720" rIns="95440" bIns="47720" rtlCol="0"/>
          <a:lstStyle>
            <a:lvl1pPr algn="r">
              <a:defRPr sz="1300"/>
            </a:lvl1pPr>
          </a:lstStyle>
          <a:p>
            <a:fld id="{937E1491-12F5-4273-B3DB-269069122C2C}" type="datetimeFigureOut">
              <a:rPr lang="en-GB" smtClean="0"/>
              <a:t>08/11/2019</a:t>
            </a:fld>
            <a:endParaRPr lang="en-GB" dirty="0"/>
          </a:p>
        </p:txBody>
      </p:sp>
      <p:sp>
        <p:nvSpPr>
          <p:cNvPr id="4" name="Footer Placeholder 3"/>
          <p:cNvSpPr>
            <a:spLocks noGrp="1"/>
          </p:cNvSpPr>
          <p:nvPr>
            <p:ph type="ftr" sz="quarter" idx="2"/>
          </p:nvPr>
        </p:nvSpPr>
        <p:spPr>
          <a:xfrm>
            <a:off x="4" y="9717808"/>
            <a:ext cx="3078353" cy="513630"/>
          </a:xfrm>
          <a:prstGeom prst="rect">
            <a:avLst/>
          </a:prstGeom>
        </p:spPr>
        <p:txBody>
          <a:bodyPr vert="horz" lIns="95440" tIns="47720" rIns="95440" bIns="47720"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2448" y="9717808"/>
            <a:ext cx="3078352" cy="513630"/>
          </a:xfrm>
          <a:prstGeom prst="rect">
            <a:avLst/>
          </a:prstGeom>
        </p:spPr>
        <p:txBody>
          <a:bodyPr vert="horz" lIns="95440" tIns="47720" rIns="95440" bIns="47720" rtlCol="0" anchor="b"/>
          <a:lstStyle>
            <a:lvl1pPr algn="r">
              <a:defRPr sz="1300"/>
            </a:lvl1pPr>
          </a:lstStyle>
          <a:p>
            <a:fld id="{B03C327F-4546-4932-A436-A9C4A3C4E861}" type="slidenum">
              <a:rPr lang="en-GB" smtClean="0"/>
              <a:t>‹#›</a:t>
            </a:fld>
            <a:endParaRPr lang="en-GB" dirty="0"/>
          </a:p>
        </p:txBody>
      </p:sp>
    </p:spTree>
    <p:extLst>
      <p:ext uri="{BB962C8B-B14F-4D97-AF65-F5344CB8AC3E}">
        <p14:creationId xmlns:p14="http://schemas.microsoft.com/office/powerpoint/2010/main" val="4616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512763"/>
          </a:xfrm>
          <a:prstGeom prst="rect">
            <a:avLst/>
          </a:prstGeom>
        </p:spPr>
        <p:txBody>
          <a:bodyPr vert="horz" lIns="91416" tIns="45709" rIns="91416" bIns="45709" rtlCol="0"/>
          <a:lstStyle>
            <a:lvl1pPr algn="l">
              <a:defRPr sz="1200"/>
            </a:lvl1pPr>
          </a:lstStyle>
          <a:p>
            <a:endParaRPr lang="en-GB"/>
          </a:p>
        </p:txBody>
      </p:sp>
      <p:sp>
        <p:nvSpPr>
          <p:cNvPr id="3" name="Date Placeholder 2"/>
          <p:cNvSpPr>
            <a:spLocks noGrp="1"/>
          </p:cNvSpPr>
          <p:nvPr>
            <p:ph type="dt" idx="1"/>
          </p:nvPr>
        </p:nvSpPr>
        <p:spPr>
          <a:xfrm>
            <a:off x="4022727" y="0"/>
            <a:ext cx="3078163" cy="512763"/>
          </a:xfrm>
          <a:prstGeom prst="rect">
            <a:avLst/>
          </a:prstGeom>
        </p:spPr>
        <p:txBody>
          <a:bodyPr vert="horz" lIns="91416" tIns="45709" rIns="91416" bIns="45709" rtlCol="0"/>
          <a:lstStyle>
            <a:lvl1pPr algn="r">
              <a:defRPr sz="1200"/>
            </a:lvl1pPr>
          </a:lstStyle>
          <a:p>
            <a:fld id="{B801F000-C698-4611-BCDA-C80D893EBFEA}" type="datetimeFigureOut">
              <a:rPr lang="en-GB" smtClean="0"/>
              <a:t>08/11/2019</a:t>
            </a:fld>
            <a:endParaRPr lang="en-GB"/>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1416" tIns="45709" rIns="91416" bIns="45709" rtlCol="0" anchor="ctr"/>
          <a:lstStyle/>
          <a:p>
            <a:endParaRPr lang="en-GB"/>
          </a:p>
        </p:txBody>
      </p:sp>
      <p:sp>
        <p:nvSpPr>
          <p:cNvPr id="5" name="Notes Placeholder 4"/>
          <p:cNvSpPr>
            <a:spLocks noGrp="1"/>
          </p:cNvSpPr>
          <p:nvPr>
            <p:ph type="body" sz="quarter" idx="3"/>
          </p:nvPr>
        </p:nvSpPr>
        <p:spPr>
          <a:xfrm>
            <a:off x="709615" y="4924426"/>
            <a:ext cx="5683249" cy="4027488"/>
          </a:xfrm>
          <a:prstGeom prst="rect">
            <a:avLst/>
          </a:prstGeom>
        </p:spPr>
        <p:txBody>
          <a:bodyPr vert="horz" lIns="91416" tIns="45709" rIns="91416" bIns="457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718677"/>
            <a:ext cx="3078163" cy="512763"/>
          </a:xfrm>
          <a:prstGeom prst="rect">
            <a:avLst/>
          </a:prstGeom>
        </p:spPr>
        <p:txBody>
          <a:bodyPr vert="horz" lIns="91416" tIns="45709" rIns="91416" bIns="45709" rtlCol="0" anchor="b"/>
          <a:lstStyle>
            <a:lvl1pPr algn="l">
              <a:defRPr sz="1200"/>
            </a:lvl1pPr>
          </a:lstStyle>
          <a:p>
            <a:endParaRPr lang="en-GB"/>
          </a:p>
        </p:txBody>
      </p:sp>
      <p:sp>
        <p:nvSpPr>
          <p:cNvPr id="7" name="Slide Number Placeholder 6"/>
          <p:cNvSpPr>
            <a:spLocks noGrp="1"/>
          </p:cNvSpPr>
          <p:nvPr>
            <p:ph type="sldNum" sz="quarter" idx="5"/>
          </p:nvPr>
        </p:nvSpPr>
        <p:spPr>
          <a:xfrm>
            <a:off x="4022727" y="9718677"/>
            <a:ext cx="3078163" cy="512763"/>
          </a:xfrm>
          <a:prstGeom prst="rect">
            <a:avLst/>
          </a:prstGeom>
        </p:spPr>
        <p:txBody>
          <a:bodyPr vert="horz" lIns="91416" tIns="45709" rIns="91416" bIns="45709" rtlCol="0" anchor="b"/>
          <a:lstStyle>
            <a:lvl1pPr algn="r">
              <a:defRPr sz="1200"/>
            </a:lvl1pPr>
          </a:lstStyle>
          <a:p>
            <a:fld id="{466FE201-9959-484E-B376-AF653A21EB14}" type="slidenum">
              <a:rPr lang="en-GB" smtClean="0"/>
              <a:t>‹#›</a:t>
            </a:fld>
            <a:endParaRPr lang="en-GB"/>
          </a:p>
        </p:txBody>
      </p:sp>
    </p:spTree>
    <p:extLst>
      <p:ext uri="{BB962C8B-B14F-4D97-AF65-F5344CB8AC3E}">
        <p14:creationId xmlns:p14="http://schemas.microsoft.com/office/powerpoint/2010/main" val="65650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a:t>
            </a:fld>
            <a:endParaRPr lang="en-GB"/>
          </a:p>
        </p:txBody>
      </p:sp>
    </p:spTree>
    <p:extLst>
      <p:ext uri="{BB962C8B-B14F-4D97-AF65-F5344CB8AC3E}">
        <p14:creationId xmlns:p14="http://schemas.microsoft.com/office/powerpoint/2010/main" val="371667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6690F-C0F2-1E49-AD10-FAD56FBB692A}" type="slidenum">
              <a:rPr lang="en-US" smtClean="0"/>
              <a:t>12</a:t>
            </a:fld>
            <a:endParaRPr lang="en-US"/>
          </a:p>
        </p:txBody>
      </p:sp>
    </p:spTree>
    <p:extLst>
      <p:ext uri="{BB962C8B-B14F-4D97-AF65-F5344CB8AC3E}">
        <p14:creationId xmlns:p14="http://schemas.microsoft.com/office/powerpoint/2010/main" val="208071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your staff the different representations. </a:t>
            </a:r>
          </a:p>
          <a:p>
            <a:r>
              <a:rPr lang="en-US" dirty="0"/>
              <a:t>(</a:t>
            </a:r>
            <a:r>
              <a:rPr lang="en-US" dirty="0" err="1"/>
              <a:t>i</a:t>
            </a:r>
            <a:r>
              <a:rPr lang="en-US" dirty="0"/>
              <a:t>) </a:t>
            </a:r>
            <a:r>
              <a:rPr lang="en-US" b="1" i="1" dirty="0"/>
              <a:t>Counters shared between 4</a:t>
            </a:r>
            <a:r>
              <a:rPr lang="en-US" dirty="0"/>
              <a:t> </a:t>
            </a:r>
            <a:br>
              <a:rPr lang="en-US" dirty="0"/>
            </a:br>
            <a:r>
              <a:rPr lang="en-US" dirty="0"/>
              <a:t>Can be done physically with bean bags and hoops or counters and circles. However the grid is ideal for bar modelling (sharing).</a:t>
            </a:r>
          </a:p>
          <a:p>
            <a:r>
              <a:rPr lang="en-US" dirty="0"/>
              <a:t>(ii) </a:t>
            </a:r>
            <a:r>
              <a:rPr lang="en-US" b="1" i="1" dirty="0"/>
              <a:t>Grouping with place value counters</a:t>
            </a:r>
            <a:r>
              <a:rPr lang="en-US" dirty="0"/>
              <a:t> </a:t>
            </a:r>
            <a:br>
              <a:rPr lang="en-US" dirty="0"/>
            </a:br>
            <a:r>
              <a:rPr lang="en-US" dirty="0"/>
              <a:t>Start by making the number 13. This could also be done with base 10. Look at the tens: can I make any groups of 4? No, but can I make an exchange? Yes, I exchange one ten for ten ones. I can make 3 groups of 4 with one left over.</a:t>
            </a:r>
          </a:p>
          <a:p>
            <a:r>
              <a:rPr lang="en-US" dirty="0"/>
              <a:t>(iii) </a:t>
            </a:r>
            <a:r>
              <a:rPr lang="en-US" b="1" i="1" dirty="0"/>
              <a:t>Rods and rulers for repeated subtraction</a:t>
            </a:r>
            <a:r>
              <a:rPr lang="en-US" dirty="0"/>
              <a:t> </a:t>
            </a:r>
            <a:br>
              <a:rPr lang="en-US" dirty="0"/>
            </a:br>
            <a:r>
              <a:rPr lang="en-US" dirty="0"/>
              <a:t>We want to see how many fours go into 13. Pupils should start at 13 on their rulers and use the Cuisenaire rod that is worth 4. They must always arrive at 0. Three whole fours with 1 left over go into 13.</a:t>
            </a:r>
          </a:p>
          <a:p>
            <a:r>
              <a:rPr lang="en-US" dirty="0"/>
              <a:t>(iv) </a:t>
            </a:r>
            <a:r>
              <a:rPr lang="en-US" b="1" i="1" dirty="0"/>
              <a:t>Numicon encourage grouping</a:t>
            </a:r>
            <a:r>
              <a:rPr lang="en-US" dirty="0"/>
              <a:t/>
            </a:r>
            <a:br>
              <a:rPr lang="en-US" dirty="0"/>
            </a:br>
            <a:r>
              <a:rPr lang="en-US" dirty="0"/>
              <a:t>Start by making the number 13. How many fours go into 13? Place the number four alongside the number 13. Three fours with one left over make 13.</a:t>
            </a:r>
          </a:p>
          <a:p>
            <a:endParaRPr lang="en-US" baseline="0" dirty="0" smtClean="0"/>
          </a:p>
        </p:txBody>
      </p:sp>
      <p:sp>
        <p:nvSpPr>
          <p:cNvPr id="4" name="Slide Number Placeholder 3"/>
          <p:cNvSpPr>
            <a:spLocks noGrp="1"/>
          </p:cNvSpPr>
          <p:nvPr>
            <p:ph type="sldNum" sz="quarter" idx="10"/>
          </p:nvPr>
        </p:nvSpPr>
        <p:spPr/>
        <p:txBody>
          <a:bodyPr/>
          <a:lstStyle/>
          <a:p>
            <a:fld id="{9A26690F-C0F2-1E49-AD10-FAD56FBB692A}" type="slidenum">
              <a:rPr lang="en-US" smtClean="0"/>
              <a:t>13</a:t>
            </a:fld>
            <a:endParaRPr lang="en-US"/>
          </a:p>
        </p:txBody>
      </p:sp>
    </p:spTree>
    <p:extLst>
      <p:ext uri="{BB962C8B-B14F-4D97-AF65-F5344CB8AC3E}">
        <p14:creationId xmlns:p14="http://schemas.microsoft.com/office/powerpoint/2010/main" val="169886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29</a:t>
            </a:fld>
            <a:endParaRPr lang="en-GB"/>
          </a:p>
        </p:txBody>
      </p:sp>
    </p:spTree>
    <p:extLst>
      <p:ext uri="{BB962C8B-B14F-4D97-AF65-F5344CB8AC3E}">
        <p14:creationId xmlns:p14="http://schemas.microsoft.com/office/powerpoint/2010/main" val="366411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30</a:t>
            </a:fld>
            <a:endParaRPr lang="en-GB"/>
          </a:p>
        </p:txBody>
      </p:sp>
    </p:spTree>
    <p:extLst>
      <p:ext uri="{BB962C8B-B14F-4D97-AF65-F5344CB8AC3E}">
        <p14:creationId xmlns:p14="http://schemas.microsoft.com/office/powerpoint/2010/main" val="217442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a:t>
            </a:fld>
            <a:endParaRPr lang="en-GB"/>
          </a:p>
        </p:txBody>
      </p:sp>
    </p:spTree>
    <p:extLst>
      <p:ext uri="{BB962C8B-B14F-4D97-AF65-F5344CB8AC3E}">
        <p14:creationId xmlns:p14="http://schemas.microsoft.com/office/powerpoint/2010/main" val="69753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3</a:t>
            </a:fld>
            <a:endParaRPr lang="en-GB"/>
          </a:p>
        </p:txBody>
      </p:sp>
    </p:spTree>
    <p:extLst>
      <p:ext uri="{BB962C8B-B14F-4D97-AF65-F5344CB8AC3E}">
        <p14:creationId xmlns:p14="http://schemas.microsoft.com/office/powerpoint/2010/main" val="149880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4</a:t>
            </a:fld>
            <a:endParaRPr lang="en-GB"/>
          </a:p>
        </p:txBody>
      </p:sp>
    </p:spTree>
    <p:extLst>
      <p:ext uri="{BB962C8B-B14F-4D97-AF65-F5344CB8AC3E}">
        <p14:creationId xmlns:p14="http://schemas.microsoft.com/office/powerpoint/2010/main" val="367710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6</a:t>
            </a:fld>
            <a:endParaRPr lang="en-GB"/>
          </a:p>
        </p:txBody>
      </p:sp>
    </p:spTree>
    <p:extLst>
      <p:ext uri="{BB962C8B-B14F-4D97-AF65-F5344CB8AC3E}">
        <p14:creationId xmlns:p14="http://schemas.microsoft.com/office/powerpoint/2010/main" val="280424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7</a:t>
            </a:fld>
            <a:endParaRPr lang="en-GB"/>
          </a:p>
        </p:txBody>
      </p:sp>
    </p:spTree>
    <p:extLst>
      <p:ext uri="{BB962C8B-B14F-4D97-AF65-F5344CB8AC3E}">
        <p14:creationId xmlns:p14="http://schemas.microsoft.com/office/powerpoint/2010/main" val="112387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6690F-C0F2-1E49-AD10-FAD56FBB692A}" type="slidenum">
              <a:rPr lang="en-US" smtClean="0"/>
              <a:t>9</a:t>
            </a:fld>
            <a:endParaRPr lang="en-US"/>
          </a:p>
        </p:txBody>
      </p:sp>
    </p:spTree>
    <p:extLst>
      <p:ext uri="{BB962C8B-B14F-4D97-AF65-F5344CB8AC3E}">
        <p14:creationId xmlns:p14="http://schemas.microsoft.com/office/powerpoint/2010/main" val="103191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6690F-C0F2-1E49-AD10-FAD56FBB692A}" type="slidenum">
              <a:rPr lang="en-US" smtClean="0"/>
              <a:t>10</a:t>
            </a:fld>
            <a:endParaRPr lang="en-US"/>
          </a:p>
        </p:txBody>
      </p:sp>
    </p:spTree>
    <p:extLst>
      <p:ext uri="{BB962C8B-B14F-4D97-AF65-F5344CB8AC3E}">
        <p14:creationId xmlns:p14="http://schemas.microsoft.com/office/powerpoint/2010/main" val="65080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6690F-C0F2-1E49-AD10-FAD56FBB692A}" type="slidenum">
              <a:rPr lang="en-US" smtClean="0"/>
              <a:t>11</a:t>
            </a:fld>
            <a:endParaRPr lang="en-US"/>
          </a:p>
        </p:txBody>
      </p:sp>
    </p:spTree>
    <p:extLst>
      <p:ext uri="{BB962C8B-B14F-4D97-AF65-F5344CB8AC3E}">
        <p14:creationId xmlns:p14="http://schemas.microsoft.com/office/powerpoint/2010/main" val="384560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867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5305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57354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hasCustomPrompt="1"/>
          </p:nvPr>
        </p:nvSpPr>
        <p:spPr>
          <a:xfrm>
            <a:off x="254000" y="2709334"/>
            <a:ext cx="5854095" cy="3507619"/>
          </a:xfrm>
          <a:noFill/>
        </p:spPr>
        <p:style>
          <a:lnRef idx="2">
            <a:schemeClr val="accent1"/>
          </a:lnRef>
          <a:fillRef idx="1">
            <a:schemeClr val="lt1"/>
          </a:fillRef>
          <a:effectRef idx="0">
            <a:schemeClr val="accent1"/>
          </a:effectRef>
          <a:fontRef idx="none"/>
        </p:style>
        <p:txBody>
          <a:bodyPr/>
          <a:lstStyle>
            <a:lvl1pPr marL="0" indent="0" algn="ctr">
              <a:buNone/>
              <a:defRPr sz="2100" u="sng"/>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dirty="0" smtClean="0"/>
              <a:t>Model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6289524" y="2709333"/>
            <a:ext cx="2685143" cy="3507618"/>
          </a:xfrm>
          <a:solidFill>
            <a:srgbClr val="FFFFFF"/>
          </a:solidFill>
        </p:spPr>
        <p:style>
          <a:lnRef idx="2">
            <a:schemeClr val="accent1"/>
          </a:lnRef>
          <a:fillRef idx="1">
            <a:schemeClr val="lt1"/>
          </a:fillRef>
          <a:effectRef idx="0">
            <a:schemeClr val="accent1"/>
          </a:effectRef>
          <a:fontRef idx="none"/>
        </p:style>
        <p:txBody>
          <a:bodyPr/>
          <a:lstStyle>
            <a:lvl1pPr marL="0" indent="0" algn="ctr">
              <a:buNone/>
              <a:defRPr sz="2100" u="sng"/>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dirty="0" smtClean="0"/>
              <a:t>Calculations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F0A82566-D571-8243-A6EC-456F324C6FF4}"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GB" b="1" dirty="0" smtClean="0"/>
              <a:t>@</a:t>
            </a:r>
            <a:r>
              <a:rPr lang="en-GB" b="1" dirty="0" err="1" smtClean="0"/>
              <a:t>wrmathshub</a:t>
            </a:r>
            <a:endParaRPr lang="en-GB" b="1" dirty="0"/>
          </a:p>
        </p:txBody>
      </p:sp>
      <p:sp>
        <p:nvSpPr>
          <p:cNvPr id="8" name="Content Placeholder 2"/>
          <p:cNvSpPr>
            <a:spLocks noGrp="1"/>
          </p:cNvSpPr>
          <p:nvPr>
            <p:ph sz="half" idx="13" hasCustomPrompt="1"/>
          </p:nvPr>
        </p:nvSpPr>
        <p:spPr>
          <a:xfrm>
            <a:off x="254002" y="1536096"/>
            <a:ext cx="8720666" cy="1064381"/>
          </a:xfrm>
          <a:solidFill>
            <a:schemeClr val="accent5">
              <a:lumMod val="20000"/>
              <a:lumOff val="80000"/>
            </a:schemeClr>
          </a:solidFill>
        </p:spPr>
        <p:style>
          <a:lnRef idx="2">
            <a:schemeClr val="accent1"/>
          </a:lnRef>
          <a:fillRef idx="1">
            <a:schemeClr val="lt1"/>
          </a:fillRef>
          <a:effectRef idx="0">
            <a:schemeClr val="accent1"/>
          </a:effectRef>
          <a:fontRef idx="none"/>
        </p:style>
        <p:txBody>
          <a:bodyPr anchor="ctr"/>
          <a:lstStyle>
            <a:lvl1pPr marL="0" indent="0" algn="ctr">
              <a:buNone/>
              <a:defRPr sz="2100" u="sng"/>
            </a:lvl1pPr>
            <a:lvl2pPr marL="342900" indent="0">
              <a:buNone/>
              <a:defRPr sz="1800"/>
            </a:lvl2pPr>
            <a:lvl3pPr>
              <a:defRPr sz="1500"/>
            </a:lvl3pPr>
            <a:lvl4pPr>
              <a:defRPr sz="1350"/>
            </a:lvl4pPr>
            <a:lvl5pPr>
              <a:defRPr sz="1350"/>
            </a:lvl5pPr>
            <a:lvl6pPr>
              <a:defRPr sz="1350"/>
            </a:lvl6pPr>
            <a:lvl7pPr>
              <a:defRPr sz="1350"/>
            </a:lvl7pPr>
            <a:lvl8pPr>
              <a:defRPr sz="1350"/>
            </a:lvl8pPr>
            <a:lvl9pPr>
              <a:defRPr sz="1350"/>
            </a:lvl9pPr>
          </a:lstStyle>
          <a:p>
            <a:pPr lvl="1"/>
            <a:r>
              <a:rPr lang="en-GB" dirty="0" smtClean="0"/>
              <a:t>Question</a:t>
            </a:r>
          </a:p>
        </p:txBody>
      </p:sp>
    </p:spTree>
    <p:extLst>
      <p:ext uri="{BB962C8B-B14F-4D97-AF65-F5344CB8AC3E}">
        <p14:creationId xmlns:p14="http://schemas.microsoft.com/office/powerpoint/2010/main" val="341801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55004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28098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93198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5156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12637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74588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50487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08/11/2019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08212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F9227-6E22-410B-8B02-C1F9BCC7B67B}" type="datetimeFigureOut">
              <a:rPr lang="en-GB" smtClean="0"/>
              <a:t>08/11/2019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AE780-0C89-4BF0-9B04-7446D1EBA615}" type="slidenum">
              <a:rPr lang="en-GB" smtClean="0"/>
              <a:t>‹#›</a:t>
            </a:fld>
            <a:endParaRPr lang="en-GB" dirty="0"/>
          </a:p>
        </p:txBody>
      </p:sp>
    </p:spTree>
    <p:extLst>
      <p:ext uri="{BB962C8B-B14F-4D97-AF65-F5344CB8AC3E}">
        <p14:creationId xmlns:p14="http://schemas.microsoft.com/office/powerpoint/2010/main" val="371789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rbrainy.com/mt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Maths Workshop</a:t>
            </a:r>
            <a:br>
              <a:rPr lang="en-GB" dirty="0" smtClean="0"/>
            </a:br>
            <a:r>
              <a:rPr lang="en-GB" dirty="0" smtClean="0"/>
              <a:t> Parklands Junior School</a:t>
            </a:r>
            <a:br>
              <a:rPr lang="en-GB" dirty="0" smtClean="0"/>
            </a:br>
            <a:r>
              <a:rPr lang="en-GB" dirty="0" smtClean="0"/>
              <a:t>Friday 8</a:t>
            </a:r>
            <a:r>
              <a:rPr lang="en-GB" baseline="30000" dirty="0" smtClean="0"/>
              <a:t>th</a:t>
            </a:r>
            <a:r>
              <a:rPr lang="en-GB" dirty="0" smtClean="0"/>
              <a:t> November 2019</a:t>
            </a:r>
            <a:endParaRPr lang="en-GB" dirty="0"/>
          </a:p>
        </p:txBody>
      </p:sp>
      <p:sp>
        <p:nvSpPr>
          <p:cNvPr id="5" name="Subtitle 4"/>
          <p:cNvSpPr>
            <a:spLocks noGrp="1"/>
          </p:cNvSpPr>
          <p:nvPr>
            <p:ph type="subTitle" idx="1"/>
          </p:nvPr>
        </p:nvSpPr>
        <p:spPr/>
        <p:txBody>
          <a:bodyPr/>
          <a:lstStyle/>
          <a:p>
            <a:r>
              <a:rPr lang="en-GB" dirty="0" smtClean="0"/>
              <a:t>Miss Hussey</a:t>
            </a:r>
            <a:endParaRPr lang="en-GB" dirty="0"/>
          </a:p>
        </p:txBody>
      </p:sp>
    </p:spTree>
    <p:extLst>
      <p:ext uri="{BB962C8B-B14F-4D97-AF65-F5344CB8AC3E}">
        <p14:creationId xmlns:p14="http://schemas.microsoft.com/office/powerpoint/2010/main" val="44528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concrete</a:t>
            </a:r>
            <a:endParaRPr lang="en-US" dirty="0"/>
          </a:p>
        </p:txBody>
      </p:sp>
      <p:sp>
        <p:nvSpPr>
          <p:cNvPr id="5" name="Rectangle 4"/>
          <p:cNvSpPr/>
          <p:nvPr/>
        </p:nvSpPr>
        <p:spPr>
          <a:xfrm>
            <a:off x="1866564" y="2696411"/>
            <a:ext cx="5672890" cy="2308324"/>
          </a:xfrm>
          <a:prstGeom prst="rect">
            <a:avLst/>
          </a:prstGeom>
        </p:spPr>
        <p:txBody>
          <a:bodyPr wrap="square">
            <a:spAutoFit/>
          </a:bodyPr>
          <a:lstStyle/>
          <a:p>
            <a:pPr algn="ctr"/>
            <a:r>
              <a:rPr lang="en-US" sz="2400" i="1" dirty="0"/>
              <a:t>Jean Piaget's (1951) work suggests that children aged seven to ten years old work in primarily concrete ways and that the </a:t>
            </a:r>
            <a:r>
              <a:rPr lang="en-US" sz="2400" i="1" dirty="0">
                <a:solidFill>
                  <a:srgbClr val="0070C0"/>
                </a:solidFill>
              </a:rPr>
              <a:t>abstract notions of mathematics may only be accessible to them through embodiment in practical resources.</a:t>
            </a:r>
          </a:p>
        </p:txBody>
      </p:sp>
      <p:sp>
        <p:nvSpPr>
          <p:cNvPr id="6" name="Rectangle 5"/>
          <p:cNvSpPr/>
          <p:nvPr/>
        </p:nvSpPr>
        <p:spPr>
          <a:xfrm>
            <a:off x="1872225" y="2468446"/>
            <a:ext cx="5399551" cy="2885405"/>
          </a:xfrm>
          <a:prstGeom prst="rect">
            <a:avLst/>
          </a:prstGeom>
        </p:spPr>
        <p:txBody>
          <a:bodyPr wrap="square">
            <a:spAutoFit/>
          </a:bodyPr>
          <a:lstStyle/>
          <a:p>
            <a:pPr algn="ctr"/>
            <a:r>
              <a:rPr lang="en-GB" sz="2400" i="1" dirty="0"/>
              <a:t>Used well, manipulatives can enable pupils to inquire themselves- becoming </a:t>
            </a:r>
            <a:r>
              <a:rPr lang="en-GB" sz="2400" i="1" dirty="0">
                <a:solidFill>
                  <a:srgbClr val="0070C0"/>
                </a:solidFill>
              </a:rPr>
              <a:t>independent learners and thinkers</a:t>
            </a:r>
            <a:r>
              <a:rPr lang="en-GB" sz="2400" i="1" dirty="0"/>
              <a:t>. They can also provide a common language with which to communicate cognitive models for abstract ideas.’</a:t>
            </a:r>
          </a:p>
          <a:p>
            <a:pPr algn="r"/>
            <a:r>
              <a:rPr lang="en-GB" sz="2400" i="1" dirty="0"/>
              <a:t>Drury, H. (2015)</a:t>
            </a:r>
          </a:p>
          <a:p>
            <a:endParaRPr lang="en-GB" sz="1350" i="1" dirty="0"/>
          </a:p>
        </p:txBody>
      </p:sp>
      <p:sp>
        <p:nvSpPr>
          <p:cNvPr id="7" name="Rectangle 6"/>
          <p:cNvSpPr/>
          <p:nvPr/>
        </p:nvSpPr>
        <p:spPr>
          <a:xfrm>
            <a:off x="1601143" y="2407871"/>
            <a:ext cx="5814263" cy="2885405"/>
          </a:xfrm>
          <a:prstGeom prst="rect">
            <a:avLst/>
          </a:prstGeom>
        </p:spPr>
        <p:txBody>
          <a:bodyPr wrap="square">
            <a:spAutoFit/>
          </a:bodyPr>
          <a:lstStyle/>
          <a:p>
            <a:pPr algn="ctr"/>
            <a:r>
              <a:rPr lang="en-GB" sz="2400" i="1" dirty="0"/>
              <a:t>Real things and structured images enables children to </a:t>
            </a:r>
            <a:r>
              <a:rPr lang="en-GB" sz="2400" i="1" dirty="0">
                <a:solidFill>
                  <a:schemeClr val="tx2"/>
                </a:solidFill>
              </a:rPr>
              <a:t>understand the abstract.</a:t>
            </a:r>
          </a:p>
          <a:p>
            <a:pPr algn="ctr"/>
            <a:r>
              <a:rPr lang="en-GB" sz="2400" i="1" dirty="0"/>
              <a:t>The concrete and the images are a means for children to understand the symbolic so </a:t>
            </a:r>
            <a:r>
              <a:rPr lang="en-GB" sz="2400" i="1" dirty="0">
                <a:solidFill>
                  <a:schemeClr val="tx2"/>
                </a:solidFill>
              </a:rPr>
              <a:t>it’s important to move between all modes to allow children to make connections</a:t>
            </a:r>
          </a:p>
          <a:p>
            <a:pPr algn="r"/>
            <a:r>
              <a:rPr lang="en-GB" sz="2400" i="1" dirty="0"/>
              <a:t>Morgan, D. (2016)</a:t>
            </a:r>
          </a:p>
          <a:p>
            <a:endParaRPr lang="en-GB" sz="1350" i="1" dirty="0"/>
          </a:p>
        </p:txBody>
      </p:sp>
    </p:spTree>
    <p:extLst>
      <p:ext uri="{BB962C8B-B14F-4D97-AF65-F5344CB8AC3E}">
        <p14:creationId xmlns:p14="http://schemas.microsoft.com/office/powerpoint/2010/main" val="40764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5466991" cy="1346096"/>
          </a:xfrm>
        </p:spPr>
        <p:txBody>
          <a:bodyPr/>
          <a:lstStyle/>
          <a:p>
            <a:pPr algn="l"/>
            <a:r>
              <a:rPr lang="en-US" sz="3000" dirty="0"/>
              <a:t>Why is CPA so important? (1)</a:t>
            </a:r>
          </a:p>
        </p:txBody>
      </p:sp>
      <p:sp>
        <p:nvSpPr>
          <p:cNvPr id="3" name="Content Placeholder 2"/>
          <p:cNvSpPr>
            <a:spLocks noGrp="1"/>
          </p:cNvSpPr>
          <p:nvPr>
            <p:ph idx="1"/>
          </p:nvPr>
        </p:nvSpPr>
        <p:spPr>
          <a:xfrm>
            <a:off x="1485899" y="2146956"/>
            <a:ext cx="6172200" cy="3478827"/>
          </a:xfrm>
        </p:spPr>
        <p:txBody>
          <a:bodyPr>
            <a:normAutofit/>
          </a:bodyPr>
          <a:lstStyle/>
          <a:p>
            <a:r>
              <a:rPr lang="en-US" sz="2700" dirty="0"/>
              <a:t>It gives children a deep understanding of </a:t>
            </a:r>
            <a:r>
              <a:rPr lang="en-US" sz="2700" dirty="0" err="1"/>
              <a:t>maths</a:t>
            </a:r>
            <a:endParaRPr lang="en-US" sz="2700" dirty="0"/>
          </a:p>
          <a:p>
            <a:r>
              <a:rPr lang="en-US" sz="2700" dirty="0"/>
              <a:t>Concrete resources give time pupils to investigate a concept first - and then make connections when formal methods are introduced</a:t>
            </a:r>
          </a:p>
        </p:txBody>
      </p:sp>
    </p:spTree>
    <p:extLst>
      <p:ext uri="{BB962C8B-B14F-4D97-AF65-F5344CB8AC3E}">
        <p14:creationId xmlns:p14="http://schemas.microsoft.com/office/powerpoint/2010/main" val="1823162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632848" cy="857250"/>
          </a:xfrm>
        </p:spPr>
        <p:txBody>
          <a:bodyPr>
            <a:normAutofit/>
          </a:bodyPr>
          <a:lstStyle/>
          <a:p>
            <a:pPr algn="l"/>
            <a:r>
              <a:rPr lang="en-US" dirty="0"/>
              <a:t>Why is CPA so important</a:t>
            </a:r>
            <a:r>
              <a:rPr lang="en-US" dirty="0" smtClean="0"/>
              <a:t>? (2)</a:t>
            </a:r>
            <a:endParaRPr lang="en-GB" dirty="0"/>
          </a:p>
        </p:txBody>
      </p:sp>
      <p:sp>
        <p:nvSpPr>
          <p:cNvPr id="3" name="Content Placeholder 2"/>
          <p:cNvSpPr>
            <a:spLocks noGrp="1"/>
          </p:cNvSpPr>
          <p:nvPr>
            <p:ph idx="1"/>
          </p:nvPr>
        </p:nvSpPr>
        <p:spPr/>
        <p:txBody>
          <a:bodyPr>
            <a:normAutofit/>
          </a:bodyPr>
          <a:lstStyle/>
          <a:p>
            <a:r>
              <a:rPr lang="en-US" dirty="0"/>
              <a:t>The pictorial stage </a:t>
            </a:r>
            <a:r>
              <a:rPr lang="en-US" dirty="0" smtClean="0"/>
              <a:t>allows pupils </a:t>
            </a:r>
            <a:r>
              <a:rPr lang="en-US" dirty="0"/>
              <a:t>to </a:t>
            </a:r>
            <a:r>
              <a:rPr lang="en-US" dirty="0" smtClean="0"/>
              <a:t>demonstrate and sustain their understanding of mathematical concepts and processes</a:t>
            </a:r>
            <a:endParaRPr lang="en-US" dirty="0"/>
          </a:p>
          <a:p>
            <a:r>
              <a:rPr lang="en-US" dirty="0"/>
              <a:t>The abstract stage should run alongside the </a:t>
            </a:r>
            <a:r>
              <a:rPr lang="en-US" dirty="0" smtClean="0"/>
              <a:t>concrete - </a:t>
            </a:r>
            <a:r>
              <a:rPr lang="en-US" dirty="0"/>
              <a:t>pictorial </a:t>
            </a:r>
            <a:r>
              <a:rPr lang="en-US" dirty="0" smtClean="0"/>
              <a:t>stage (enables pupils to </a:t>
            </a:r>
            <a:r>
              <a:rPr lang="en-US" dirty="0"/>
              <a:t>read mathematical statements and show their understanding </a:t>
            </a:r>
            <a:r>
              <a:rPr lang="en-US" dirty="0" smtClean="0"/>
              <a:t>using concrete </a:t>
            </a:r>
            <a:r>
              <a:rPr lang="en-US" dirty="0"/>
              <a:t>resources or pictorial </a:t>
            </a:r>
            <a:r>
              <a:rPr lang="en-US" dirty="0" smtClean="0"/>
              <a:t>representations).</a:t>
            </a:r>
            <a:endParaRPr lang="en-US" dirty="0"/>
          </a:p>
          <a:p>
            <a:endParaRPr lang="en-GB" dirty="0"/>
          </a:p>
        </p:txBody>
      </p:sp>
    </p:spTree>
    <p:extLst>
      <p:ext uri="{BB962C8B-B14F-4D97-AF65-F5344CB8AC3E}">
        <p14:creationId xmlns:p14="http://schemas.microsoft.com/office/powerpoint/2010/main" val="324182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1063229"/>
            <a:ext cx="4526643" cy="857250"/>
          </a:xfrm>
        </p:spPr>
        <p:txBody>
          <a:bodyPr>
            <a:normAutofit fontScale="90000"/>
          </a:bodyPr>
          <a:lstStyle/>
          <a:p>
            <a:r>
              <a:rPr lang="en-US" dirty="0" smtClean="0"/>
              <a:t>Multiple representations</a:t>
            </a:r>
            <a:endParaRPr lang="en-US" dirty="0"/>
          </a:p>
        </p:txBody>
      </p:sp>
      <p:sp>
        <p:nvSpPr>
          <p:cNvPr id="5" name="Content Placeholder 4"/>
          <p:cNvSpPr>
            <a:spLocks noGrp="1"/>
          </p:cNvSpPr>
          <p:nvPr>
            <p:ph sz="half" idx="13"/>
          </p:nvPr>
        </p:nvSpPr>
        <p:spPr/>
        <p:txBody>
          <a:bodyPr/>
          <a:lstStyle/>
          <a:p>
            <a:r>
              <a:rPr lang="en-US" u="none" dirty="0" smtClean="0"/>
              <a:t>13 ÷ 4 = 3 remainder 1</a:t>
            </a:r>
            <a:endParaRPr lang="en-US" u="none" dirty="0"/>
          </a:p>
        </p:txBody>
      </p:sp>
      <p:graphicFrame>
        <p:nvGraphicFramePr>
          <p:cNvPr id="6" name="Table 5"/>
          <p:cNvGraphicFramePr>
            <a:graphicFrameLocks noGrp="1"/>
          </p:cNvGraphicFramePr>
          <p:nvPr>
            <p:extLst/>
          </p:nvPr>
        </p:nvGraphicFramePr>
        <p:xfrm>
          <a:off x="2165683" y="4250156"/>
          <a:ext cx="4680284" cy="1101391"/>
        </p:xfrm>
        <a:graphic>
          <a:graphicData uri="http://schemas.openxmlformats.org/drawingml/2006/table">
            <a:tbl>
              <a:tblPr firstRow="1" bandRow="1">
                <a:tableStyleId>{5940675A-B579-460E-94D1-54222C63F5DA}</a:tableStyleId>
              </a:tblPr>
              <a:tblGrid>
                <a:gridCol w="1170071">
                  <a:extLst>
                    <a:ext uri="{9D8B030D-6E8A-4147-A177-3AD203B41FA5}">
                      <a16:colId xmlns:a16="http://schemas.microsoft.com/office/drawing/2014/main" val="3778867565"/>
                    </a:ext>
                  </a:extLst>
                </a:gridCol>
                <a:gridCol w="1170071">
                  <a:extLst>
                    <a:ext uri="{9D8B030D-6E8A-4147-A177-3AD203B41FA5}">
                      <a16:colId xmlns:a16="http://schemas.microsoft.com/office/drawing/2014/main" val="45231384"/>
                    </a:ext>
                  </a:extLst>
                </a:gridCol>
                <a:gridCol w="1170071">
                  <a:extLst>
                    <a:ext uri="{9D8B030D-6E8A-4147-A177-3AD203B41FA5}">
                      <a16:colId xmlns:a16="http://schemas.microsoft.com/office/drawing/2014/main" val="3655282700"/>
                    </a:ext>
                  </a:extLst>
                </a:gridCol>
                <a:gridCol w="1170071">
                  <a:extLst>
                    <a:ext uri="{9D8B030D-6E8A-4147-A177-3AD203B41FA5}">
                      <a16:colId xmlns:a16="http://schemas.microsoft.com/office/drawing/2014/main" val="2239648970"/>
                    </a:ext>
                  </a:extLst>
                </a:gridCol>
              </a:tblGrid>
              <a:tr h="1101391">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164747800"/>
                  </a:ext>
                </a:extLst>
              </a:tr>
            </a:tbl>
          </a:graphicData>
        </a:graphic>
      </p:graphicFrame>
      <p:sp>
        <p:nvSpPr>
          <p:cNvPr id="7" name="Oval 6"/>
          <p:cNvSpPr/>
          <p:nvPr/>
        </p:nvSpPr>
        <p:spPr>
          <a:xfrm>
            <a:off x="2195763" y="3516229"/>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8" name="Oval 7"/>
          <p:cNvSpPr/>
          <p:nvPr/>
        </p:nvSpPr>
        <p:spPr>
          <a:xfrm>
            <a:off x="3367911" y="3589658"/>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Oval 8"/>
          <p:cNvSpPr/>
          <p:nvPr/>
        </p:nvSpPr>
        <p:spPr>
          <a:xfrm>
            <a:off x="2702558" y="3702720"/>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Oval 9"/>
          <p:cNvSpPr/>
          <p:nvPr/>
        </p:nvSpPr>
        <p:spPr>
          <a:xfrm>
            <a:off x="2610884" y="3078316"/>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Oval 10"/>
          <p:cNvSpPr/>
          <p:nvPr/>
        </p:nvSpPr>
        <p:spPr>
          <a:xfrm>
            <a:off x="3650819" y="3146881"/>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Oval 11"/>
          <p:cNvSpPr/>
          <p:nvPr/>
        </p:nvSpPr>
        <p:spPr>
          <a:xfrm>
            <a:off x="3987155" y="3546309"/>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Oval 12"/>
          <p:cNvSpPr/>
          <p:nvPr/>
        </p:nvSpPr>
        <p:spPr>
          <a:xfrm>
            <a:off x="4886826" y="3558341"/>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Oval 13"/>
          <p:cNvSpPr/>
          <p:nvPr/>
        </p:nvSpPr>
        <p:spPr>
          <a:xfrm>
            <a:off x="4689407" y="3125205"/>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Oval 14"/>
          <p:cNvSpPr/>
          <p:nvPr/>
        </p:nvSpPr>
        <p:spPr>
          <a:xfrm>
            <a:off x="6112806" y="3122200"/>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Oval 15"/>
          <p:cNvSpPr/>
          <p:nvPr/>
        </p:nvSpPr>
        <p:spPr>
          <a:xfrm>
            <a:off x="6266593" y="3714751"/>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Oval 16"/>
          <p:cNvSpPr/>
          <p:nvPr/>
        </p:nvSpPr>
        <p:spPr>
          <a:xfrm>
            <a:off x="5240900" y="3234726"/>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Oval 17"/>
          <p:cNvSpPr/>
          <p:nvPr/>
        </p:nvSpPr>
        <p:spPr>
          <a:xfrm>
            <a:off x="5860143" y="3395917"/>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9" name="Oval 18"/>
          <p:cNvSpPr/>
          <p:nvPr/>
        </p:nvSpPr>
        <p:spPr>
          <a:xfrm>
            <a:off x="6942570" y="3343009"/>
            <a:ext cx="252663" cy="2887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aphicFrame>
        <p:nvGraphicFramePr>
          <p:cNvPr id="20" name="Table 19"/>
          <p:cNvGraphicFramePr>
            <a:graphicFrameLocks noGrp="1"/>
          </p:cNvGraphicFramePr>
          <p:nvPr>
            <p:extLst/>
          </p:nvPr>
        </p:nvGraphicFramePr>
        <p:xfrm>
          <a:off x="2267049" y="3076191"/>
          <a:ext cx="4403908" cy="2323867"/>
        </p:xfrm>
        <a:graphic>
          <a:graphicData uri="http://schemas.openxmlformats.org/drawingml/2006/table">
            <a:tbl>
              <a:tblPr firstRow="1" bandRow="1">
                <a:tableStyleId>{5940675A-B579-460E-94D1-54222C63F5DA}</a:tableStyleId>
              </a:tblPr>
              <a:tblGrid>
                <a:gridCol w="2201954">
                  <a:extLst>
                    <a:ext uri="{9D8B030D-6E8A-4147-A177-3AD203B41FA5}">
                      <a16:colId xmlns:a16="http://schemas.microsoft.com/office/drawing/2014/main" val="53005390"/>
                    </a:ext>
                  </a:extLst>
                </a:gridCol>
                <a:gridCol w="2201954">
                  <a:extLst>
                    <a:ext uri="{9D8B030D-6E8A-4147-A177-3AD203B41FA5}">
                      <a16:colId xmlns:a16="http://schemas.microsoft.com/office/drawing/2014/main" val="821851629"/>
                    </a:ext>
                  </a:extLst>
                </a:gridCol>
              </a:tblGrid>
              <a:tr h="436649">
                <a:tc>
                  <a:txBody>
                    <a:bodyPr/>
                    <a:lstStyle/>
                    <a:p>
                      <a:pPr algn="ctr"/>
                      <a:r>
                        <a:rPr lang="en-US" sz="1400" dirty="0" smtClean="0"/>
                        <a:t>Tens</a:t>
                      </a:r>
                      <a:endParaRPr lang="en-US" sz="1400" dirty="0"/>
                    </a:p>
                  </a:txBody>
                  <a:tcPr marL="68580" marR="68580" marT="34290" marB="34290"/>
                </a:tc>
                <a:tc>
                  <a:txBody>
                    <a:bodyPr/>
                    <a:lstStyle/>
                    <a:p>
                      <a:pPr algn="ctr"/>
                      <a:r>
                        <a:rPr lang="en-US" sz="1400" dirty="0" smtClean="0"/>
                        <a:t>Ones</a:t>
                      </a:r>
                      <a:endParaRPr lang="en-US" sz="1400" dirty="0"/>
                    </a:p>
                  </a:txBody>
                  <a:tcPr marL="68580" marR="68580" marT="34290" marB="34290"/>
                </a:tc>
                <a:extLst>
                  <a:ext uri="{0D108BD9-81ED-4DB2-BD59-A6C34878D82A}">
                    <a16:rowId xmlns:a16="http://schemas.microsoft.com/office/drawing/2014/main" val="89470276"/>
                  </a:ext>
                </a:extLst>
              </a:tr>
              <a:tr h="1887218">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3249481135"/>
                  </a:ext>
                </a:extLst>
              </a:tr>
            </a:tbl>
          </a:graphicData>
        </a:graphic>
      </p:graphicFrame>
      <p:sp>
        <p:nvSpPr>
          <p:cNvPr id="21" name="Oval 20"/>
          <p:cNvSpPr/>
          <p:nvPr/>
        </p:nvSpPr>
        <p:spPr>
          <a:xfrm>
            <a:off x="2994619" y="3554454"/>
            <a:ext cx="445167" cy="415087"/>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Oval 21"/>
          <p:cNvSpPr/>
          <p:nvPr/>
        </p:nvSpPr>
        <p:spPr>
          <a:xfrm>
            <a:off x="4567067" y="3532780"/>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Oval 22"/>
          <p:cNvSpPr/>
          <p:nvPr/>
        </p:nvSpPr>
        <p:spPr>
          <a:xfrm>
            <a:off x="5051254" y="3527580"/>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Oval 23"/>
          <p:cNvSpPr/>
          <p:nvPr/>
        </p:nvSpPr>
        <p:spPr>
          <a:xfrm>
            <a:off x="5520522" y="3516548"/>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Oval 24"/>
          <p:cNvSpPr/>
          <p:nvPr/>
        </p:nvSpPr>
        <p:spPr>
          <a:xfrm>
            <a:off x="4558342" y="3981573"/>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Oval 25"/>
          <p:cNvSpPr/>
          <p:nvPr/>
        </p:nvSpPr>
        <p:spPr>
          <a:xfrm>
            <a:off x="5093508" y="3986355"/>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Oval 26"/>
          <p:cNvSpPr/>
          <p:nvPr/>
        </p:nvSpPr>
        <p:spPr>
          <a:xfrm>
            <a:off x="5590395" y="3999621"/>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Oval 27"/>
          <p:cNvSpPr/>
          <p:nvPr/>
        </p:nvSpPr>
        <p:spPr>
          <a:xfrm>
            <a:off x="6074735" y="3541186"/>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Oval 28"/>
          <p:cNvSpPr/>
          <p:nvPr/>
        </p:nvSpPr>
        <p:spPr>
          <a:xfrm>
            <a:off x="6103364" y="3986355"/>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Oval 29"/>
          <p:cNvSpPr/>
          <p:nvPr/>
        </p:nvSpPr>
        <p:spPr>
          <a:xfrm>
            <a:off x="4569756" y="4426123"/>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Oval 30"/>
          <p:cNvSpPr/>
          <p:nvPr/>
        </p:nvSpPr>
        <p:spPr>
          <a:xfrm>
            <a:off x="5112316" y="4461599"/>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Oval 31"/>
          <p:cNvSpPr/>
          <p:nvPr/>
        </p:nvSpPr>
        <p:spPr>
          <a:xfrm>
            <a:off x="5600959" y="4449567"/>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Oval 32"/>
          <p:cNvSpPr/>
          <p:nvPr/>
        </p:nvSpPr>
        <p:spPr>
          <a:xfrm>
            <a:off x="6109243" y="4437541"/>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Oval 33"/>
          <p:cNvSpPr/>
          <p:nvPr/>
        </p:nvSpPr>
        <p:spPr>
          <a:xfrm>
            <a:off x="4558342" y="4880312"/>
            <a:ext cx="445167" cy="41508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Freeform 34"/>
          <p:cNvSpPr/>
          <p:nvPr/>
        </p:nvSpPr>
        <p:spPr>
          <a:xfrm>
            <a:off x="4551905" y="3462760"/>
            <a:ext cx="999423" cy="1010866"/>
          </a:xfrm>
          <a:custGeom>
            <a:avLst/>
            <a:gdLst>
              <a:gd name="connsiteX0" fmla="*/ 81280 w 1332564"/>
              <a:gd name="connsiteY0" fmla="*/ 64453 h 1347821"/>
              <a:gd name="connsiteX1" fmla="*/ 81280 w 1332564"/>
              <a:gd name="connsiteY1" fmla="*/ 64453 h 1347821"/>
              <a:gd name="connsiteX2" fmla="*/ 1070 w 1332564"/>
              <a:gd name="connsiteY2" fmla="*/ 1043021 h 1347821"/>
              <a:gd name="connsiteX3" fmla="*/ 33154 w 1332564"/>
              <a:gd name="connsiteY3" fmla="*/ 1299695 h 1347821"/>
              <a:gd name="connsiteX4" fmla="*/ 129407 w 1332564"/>
              <a:gd name="connsiteY4" fmla="*/ 1315737 h 1347821"/>
              <a:gd name="connsiteX5" fmla="*/ 402122 w 1332564"/>
              <a:gd name="connsiteY5" fmla="*/ 1347821 h 1347821"/>
              <a:gd name="connsiteX6" fmla="*/ 1316522 w 1332564"/>
              <a:gd name="connsiteY6" fmla="*/ 1026979 h 1347821"/>
              <a:gd name="connsiteX7" fmla="*/ 1332564 w 1332564"/>
              <a:gd name="connsiteY7" fmla="*/ 882600 h 1347821"/>
              <a:gd name="connsiteX8" fmla="*/ 787133 w 1332564"/>
              <a:gd name="connsiteY8" fmla="*/ 16327 h 1347821"/>
              <a:gd name="connsiteX9" fmla="*/ 434207 w 1332564"/>
              <a:gd name="connsiteY9" fmla="*/ 285 h 1347821"/>
              <a:gd name="connsiteX10" fmla="*/ 97322 w 1332564"/>
              <a:gd name="connsiteY10" fmla="*/ 64453 h 1347821"/>
              <a:gd name="connsiteX11" fmla="*/ 65238 w 1332564"/>
              <a:gd name="connsiteY11" fmla="*/ 112579 h 1347821"/>
              <a:gd name="connsiteX12" fmla="*/ 81280 w 1332564"/>
              <a:gd name="connsiteY12" fmla="*/ 64453 h 134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2564" h="1347821">
                <a:moveTo>
                  <a:pt x="81280" y="64453"/>
                </a:moveTo>
                <a:lnTo>
                  <a:pt x="81280" y="64453"/>
                </a:lnTo>
                <a:cubicBezTo>
                  <a:pt x="35683" y="440627"/>
                  <a:pt x="-7392" y="670700"/>
                  <a:pt x="1070" y="1043021"/>
                </a:cubicBezTo>
                <a:cubicBezTo>
                  <a:pt x="3029" y="1129223"/>
                  <a:pt x="-3560" y="1221678"/>
                  <a:pt x="33154" y="1299695"/>
                </a:cubicBezTo>
                <a:cubicBezTo>
                  <a:pt x="47004" y="1329126"/>
                  <a:pt x="97207" y="1311137"/>
                  <a:pt x="129407" y="1315737"/>
                </a:cubicBezTo>
                <a:cubicBezTo>
                  <a:pt x="206579" y="1326762"/>
                  <a:pt x="326329" y="1339400"/>
                  <a:pt x="402122" y="1347821"/>
                </a:cubicBezTo>
                <a:cubicBezTo>
                  <a:pt x="1144657" y="1262144"/>
                  <a:pt x="1190627" y="1509579"/>
                  <a:pt x="1316522" y="1026979"/>
                </a:cubicBezTo>
                <a:cubicBezTo>
                  <a:pt x="1328745" y="980125"/>
                  <a:pt x="1327217" y="930726"/>
                  <a:pt x="1332564" y="882600"/>
                </a:cubicBezTo>
                <a:cubicBezTo>
                  <a:pt x="1137112" y="-192385"/>
                  <a:pt x="1475990" y="16327"/>
                  <a:pt x="787133" y="16327"/>
                </a:cubicBezTo>
                <a:cubicBezTo>
                  <a:pt x="669370" y="16327"/>
                  <a:pt x="551849" y="5632"/>
                  <a:pt x="434207" y="285"/>
                </a:cubicBezTo>
                <a:cubicBezTo>
                  <a:pt x="321912" y="21674"/>
                  <a:pt x="206683" y="31169"/>
                  <a:pt x="97322" y="64453"/>
                </a:cubicBezTo>
                <a:cubicBezTo>
                  <a:pt x="78877" y="70067"/>
                  <a:pt x="65238" y="112579"/>
                  <a:pt x="65238" y="112579"/>
                </a:cubicBezTo>
                <a:lnTo>
                  <a:pt x="81280" y="64453"/>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Freeform 35"/>
          <p:cNvSpPr/>
          <p:nvPr/>
        </p:nvSpPr>
        <p:spPr>
          <a:xfrm>
            <a:off x="5531611" y="3468775"/>
            <a:ext cx="999423" cy="1010866"/>
          </a:xfrm>
          <a:custGeom>
            <a:avLst/>
            <a:gdLst>
              <a:gd name="connsiteX0" fmla="*/ 81280 w 1332564"/>
              <a:gd name="connsiteY0" fmla="*/ 64453 h 1347821"/>
              <a:gd name="connsiteX1" fmla="*/ 81280 w 1332564"/>
              <a:gd name="connsiteY1" fmla="*/ 64453 h 1347821"/>
              <a:gd name="connsiteX2" fmla="*/ 1070 w 1332564"/>
              <a:gd name="connsiteY2" fmla="*/ 1043021 h 1347821"/>
              <a:gd name="connsiteX3" fmla="*/ 33154 w 1332564"/>
              <a:gd name="connsiteY3" fmla="*/ 1299695 h 1347821"/>
              <a:gd name="connsiteX4" fmla="*/ 129407 w 1332564"/>
              <a:gd name="connsiteY4" fmla="*/ 1315737 h 1347821"/>
              <a:gd name="connsiteX5" fmla="*/ 402122 w 1332564"/>
              <a:gd name="connsiteY5" fmla="*/ 1347821 h 1347821"/>
              <a:gd name="connsiteX6" fmla="*/ 1316522 w 1332564"/>
              <a:gd name="connsiteY6" fmla="*/ 1026979 h 1347821"/>
              <a:gd name="connsiteX7" fmla="*/ 1332564 w 1332564"/>
              <a:gd name="connsiteY7" fmla="*/ 882600 h 1347821"/>
              <a:gd name="connsiteX8" fmla="*/ 787133 w 1332564"/>
              <a:gd name="connsiteY8" fmla="*/ 16327 h 1347821"/>
              <a:gd name="connsiteX9" fmla="*/ 434207 w 1332564"/>
              <a:gd name="connsiteY9" fmla="*/ 285 h 1347821"/>
              <a:gd name="connsiteX10" fmla="*/ 97322 w 1332564"/>
              <a:gd name="connsiteY10" fmla="*/ 64453 h 1347821"/>
              <a:gd name="connsiteX11" fmla="*/ 65238 w 1332564"/>
              <a:gd name="connsiteY11" fmla="*/ 112579 h 1347821"/>
              <a:gd name="connsiteX12" fmla="*/ 81280 w 1332564"/>
              <a:gd name="connsiteY12" fmla="*/ 64453 h 134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2564" h="1347821">
                <a:moveTo>
                  <a:pt x="81280" y="64453"/>
                </a:moveTo>
                <a:lnTo>
                  <a:pt x="81280" y="64453"/>
                </a:lnTo>
                <a:cubicBezTo>
                  <a:pt x="35683" y="440627"/>
                  <a:pt x="-7392" y="670700"/>
                  <a:pt x="1070" y="1043021"/>
                </a:cubicBezTo>
                <a:cubicBezTo>
                  <a:pt x="3029" y="1129223"/>
                  <a:pt x="-3560" y="1221678"/>
                  <a:pt x="33154" y="1299695"/>
                </a:cubicBezTo>
                <a:cubicBezTo>
                  <a:pt x="47004" y="1329126"/>
                  <a:pt x="97207" y="1311137"/>
                  <a:pt x="129407" y="1315737"/>
                </a:cubicBezTo>
                <a:cubicBezTo>
                  <a:pt x="206579" y="1326762"/>
                  <a:pt x="326329" y="1339400"/>
                  <a:pt x="402122" y="1347821"/>
                </a:cubicBezTo>
                <a:cubicBezTo>
                  <a:pt x="1144657" y="1262144"/>
                  <a:pt x="1190627" y="1509579"/>
                  <a:pt x="1316522" y="1026979"/>
                </a:cubicBezTo>
                <a:cubicBezTo>
                  <a:pt x="1328745" y="980125"/>
                  <a:pt x="1327217" y="930726"/>
                  <a:pt x="1332564" y="882600"/>
                </a:cubicBezTo>
                <a:cubicBezTo>
                  <a:pt x="1137112" y="-192385"/>
                  <a:pt x="1475990" y="16327"/>
                  <a:pt x="787133" y="16327"/>
                </a:cubicBezTo>
                <a:cubicBezTo>
                  <a:pt x="669370" y="16327"/>
                  <a:pt x="551849" y="5632"/>
                  <a:pt x="434207" y="285"/>
                </a:cubicBezTo>
                <a:cubicBezTo>
                  <a:pt x="321912" y="21674"/>
                  <a:pt x="206683" y="31169"/>
                  <a:pt x="97322" y="64453"/>
                </a:cubicBezTo>
                <a:cubicBezTo>
                  <a:pt x="78877" y="70067"/>
                  <a:pt x="65238" y="112579"/>
                  <a:pt x="65238" y="112579"/>
                </a:cubicBezTo>
                <a:lnTo>
                  <a:pt x="81280" y="64453"/>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7" name="Freeform 36"/>
          <p:cNvSpPr/>
          <p:nvPr/>
        </p:nvSpPr>
        <p:spPr>
          <a:xfrm>
            <a:off x="4516528" y="4437227"/>
            <a:ext cx="2129675" cy="493598"/>
          </a:xfrm>
          <a:custGeom>
            <a:avLst/>
            <a:gdLst>
              <a:gd name="connsiteX0" fmla="*/ 48241 w 2839567"/>
              <a:gd name="connsiteY0" fmla="*/ 16446 h 658130"/>
              <a:gd name="connsiteX1" fmla="*/ 48241 w 2839567"/>
              <a:gd name="connsiteY1" fmla="*/ 16446 h 658130"/>
              <a:gd name="connsiteX2" fmla="*/ 128451 w 2839567"/>
              <a:gd name="connsiteY2" fmla="*/ 610004 h 658130"/>
              <a:gd name="connsiteX3" fmla="*/ 625757 w 2839567"/>
              <a:gd name="connsiteY3" fmla="*/ 626046 h 658130"/>
              <a:gd name="connsiteX4" fmla="*/ 1042851 w 2839567"/>
              <a:gd name="connsiteY4" fmla="*/ 593962 h 658130"/>
              <a:gd name="connsiteX5" fmla="*/ 1219314 w 2839567"/>
              <a:gd name="connsiteY5" fmla="*/ 626046 h 658130"/>
              <a:gd name="connsiteX6" fmla="*/ 2390388 w 2839567"/>
              <a:gd name="connsiteY6" fmla="*/ 658130 h 658130"/>
              <a:gd name="connsiteX7" fmla="*/ 2534767 w 2839567"/>
              <a:gd name="connsiteY7" fmla="*/ 642088 h 658130"/>
              <a:gd name="connsiteX8" fmla="*/ 2839567 w 2839567"/>
              <a:gd name="connsiteY8" fmla="*/ 433541 h 658130"/>
              <a:gd name="connsiteX9" fmla="*/ 2823525 w 2839567"/>
              <a:gd name="connsiteY9" fmla="*/ 289162 h 658130"/>
              <a:gd name="connsiteX10" fmla="*/ 2695188 w 2839567"/>
              <a:gd name="connsiteY10" fmla="*/ 64573 h 658130"/>
              <a:gd name="connsiteX11" fmla="*/ 2598935 w 2839567"/>
              <a:gd name="connsiteY11" fmla="*/ 404 h 658130"/>
              <a:gd name="connsiteX12" fmla="*/ 1475988 w 2839567"/>
              <a:gd name="connsiteY12" fmla="*/ 32488 h 658130"/>
              <a:gd name="connsiteX13" fmla="*/ 465335 w 2839567"/>
              <a:gd name="connsiteY13" fmla="*/ 404 h 658130"/>
              <a:gd name="connsiteX14" fmla="*/ 48241 w 2839567"/>
              <a:gd name="connsiteY14" fmla="*/ 16446 h 6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9567" h="658130">
                <a:moveTo>
                  <a:pt x="48241" y="16446"/>
                </a:moveTo>
                <a:lnTo>
                  <a:pt x="48241" y="16446"/>
                </a:lnTo>
                <a:cubicBezTo>
                  <a:pt x="29015" y="144618"/>
                  <a:pt x="-86629" y="510737"/>
                  <a:pt x="128451" y="610004"/>
                </a:cubicBezTo>
                <a:cubicBezTo>
                  <a:pt x="279041" y="679507"/>
                  <a:pt x="459988" y="620699"/>
                  <a:pt x="625757" y="626046"/>
                </a:cubicBezTo>
                <a:cubicBezTo>
                  <a:pt x="764788" y="615351"/>
                  <a:pt x="903409" y="593962"/>
                  <a:pt x="1042851" y="593962"/>
                </a:cubicBezTo>
                <a:cubicBezTo>
                  <a:pt x="1102636" y="593962"/>
                  <a:pt x="1159596" y="623202"/>
                  <a:pt x="1219314" y="626046"/>
                </a:cubicBezTo>
                <a:cubicBezTo>
                  <a:pt x="1609376" y="644620"/>
                  <a:pt x="2000030" y="647435"/>
                  <a:pt x="2390388" y="658130"/>
                </a:cubicBezTo>
                <a:cubicBezTo>
                  <a:pt x="2438514" y="652783"/>
                  <a:pt x="2488829" y="657400"/>
                  <a:pt x="2534767" y="642088"/>
                </a:cubicBezTo>
                <a:cubicBezTo>
                  <a:pt x="2641752" y="606427"/>
                  <a:pt x="2757128" y="499492"/>
                  <a:pt x="2839567" y="433541"/>
                </a:cubicBezTo>
                <a:cubicBezTo>
                  <a:pt x="2834220" y="385415"/>
                  <a:pt x="2835269" y="336139"/>
                  <a:pt x="2823525" y="289162"/>
                </a:cubicBezTo>
                <a:cubicBezTo>
                  <a:pt x="2806344" y="220438"/>
                  <a:pt x="2743649" y="113034"/>
                  <a:pt x="2695188" y="64573"/>
                </a:cubicBezTo>
                <a:cubicBezTo>
                  <a:pt x="2667921" y="37307"/>
                  <a:pt x="2631019" y="21794"/>
                  <a:pt x="2598935" y="404"/>
                </a:cubicBezTo>
                <a:lnTo>
                  <a:pt x="1475988" y="32488"/>
                </a:lnTo>
                <a:cubicBezTo>
                  <a:pt x="-88955" y="45979"/>
                  <a:pt x="1256057" y="19231"/>
                  <a:pt x="465335" y="404"/>
                </a:cubicBezTo>
                <a:cubicBezTo>
                  <a:pt x="331689" y="-2778"/>
                  <a:pt x="117757" y="13772"/>
                  <a:pt x="48241" y="16446"/>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8" name="Picture 37"/>
          <p:cNvPicPr>
            <a:picLocks noChangeAspect="1"/>
          </p:cNvPicPr>
          <p:nvPr/>
        </p:nvPicPr>
        <p:blipFill>
          <a:blip r:embed="rId3"/>
          <a:stretch>
            <a:fillRect/>
          </a:stretch>
        </p:blipFill>
        <p:spPr>
          <a:xfrm>
            <a:off x="1311953" y="3738471"/>
            <a:ext cx="6492779" cy="896730"/>
          </a:xfrm>
          <a:prstGeom prst="rect">
            <a:avLst/>
          </a:prstGeom>
        </p:spPr>
      </p:pic>
      <p:sp>
        <p:nvSpPr>
          <p:cNvPr id="41" name="Rectangle 40"/>
          <p:cNvSpPr/>
          <p:nvPr/>
        </p:nvSpPr>
        <p:spPr>
          <a:xfrm>
            <a:off x="2681011" y="3486593"/>
            <a:ext cx="980573" cy="257113"/>
          </a:xfrm>
          <a:prstGeom prst="rect">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9" name="Rectangle 38"/>
          <p:cNvSpPr/>
          <p:nvPr/>
        </p:nvSpPr>
        <p:spPr>
          <a:xfrm>
            <a:off x="3675253" y="3493391"/>
            <a:ext cx="980573" cy="257113"/>
          </a:xfrm>
          <a:prstGeom prst="rect">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Rectangle 41"/>
          <p:cNvSpPr/>
          <p:nvPr/>
        </p:nvSpPr>
        <p:spPr>
          <a:xfrm>
            <a:off x="1693603" y="3486593"/>
            <a:ext cx="980573" cy="257113"/>
          </a:xfrm>
          <a:prstGeom prst="rect">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Rectangle 42"/>
          <p:cNvSpPr/>
          <p:nvPr/>
        </p:nvSpPr>
        <p:spPr>
          <a:xfrm>
            <a:off x="1444668" y="3477802"/>
            <a:ext cx="247297" cy="27469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4" name="Picture 43"/>
          <p:cNvPicPr>
            <a:picLocks noChangeAspect="1"/>
          </p:cNvPicPr>
          <p:nvPr/>
        </p:nvPicPr>
        <p:blipFill>
          <a:blip r:embed="rId4">
            <a:clrChange>
              <a:clrFrom>
                <a:srgbClr val="FFFFFF"/>
              </a:clrFrom>
              <a:clrTo>
                <a:srgbClr val="FFFFFF">
                  <a:alpha val="0"/>
                </a:srgbClr>
              </a:clrTo>
            </a:clrChange>
          </a:blip>
          <a:stretch>
            <a:fillRect/>
          </a:stretch>
        </p:blipFill>
        <p:spPr>
          <a:xfrm>
            <a:off x="3443956" y="3787162"/>
            <a:ext cx="1011631" cy="1970936"/>
          </a:xfrm>
          <a:prstGeom prst="rect">
            <a:avLst/>
          </a:prstGeom>
        </p:spPr>
      </p:pic>
      <p:pic>
        <p:nvPicPr>
          <p:cNvPr id="45" name="Picture 44"/>
          <p:cNvPicPr>
            <a:picLocks noChangeAspect="1"/>
          </p:cNvPicPr>
          <p:nvPr/>
        </p:nvPicPr>
        <p:blipFill>
          <a:blip r:embed="rId5">
            <a:clrChange>
              <a:clrFrom>
                <a:srgbClr val="FFFFFF"/>
              </a:clrFrom>
              <a:clrTo>
                <a:srgbClr val="FFFFFF">
                  <a:alpha val="0"/>
                </a:srgbClr>
              </a:clrTo>
            </a:clrChange>
          </a:blip>
          <a:stretch>
            <a:fillRect/>
          </a:stretch>
        </p:blipFill>
        <p:spPr>
          <a:xfrm>
            <a:off x="3514528" y="2965020"/>
            <a:ext cx="904964" cy="897887"/>
          </a:xfrm>
          <a:prstGeom prst="rect">
            <a:avLst/>
          </a:prstGeom>
        </p:spPr>
      </p:pic>
      <p:pic>
        <p:nvPicPr>
          <p:cNvPr id="46" name="Picture 45"/>
          <p:cNvPicPr>
            <a:picLocks noChangeAspect="1"/>
          </p:cNvPicPr>
          <p:nvPr/>
        </p:nvPicPr>
        <p:blipFill>
          <a:blip r:embed="rId6">
            <a:clrChange>
              <a:clrFrom>
                <a:srgbClr val="FFFFFF"/>
              </a:clrFrom>
              <a:clrTo>
                <a:srgbClr val="FFFFFF">
                  <a:alpha val="0"/>
                </a:srgbClr>
              </a:clrTo>
            </a:clrChange>
          </a:blip>
          <a:stretch>
            <a:fillRect/>
          </a:stretch>
        </p:blipFill>
        <p:spPr>
          <a:xfrm>
            <a:off x="4342833" y="4877927"/>
            <a:ext cx="880172" cy="880172"/>
          </a:xfrm>
          <a:prstGeom prst="rect">
            <a:avLst/>
          </a:prstGeom>
        </p:spPr>
      </p:pic>
      <p:pic>
        <p:nvPicPr>
          <p:cNvPr id="47" name="Picture 46"/>
          <p:cNvPicPr>
            <a:picLocks noChangeAspect="1"/>
          </p:cNvPicPr>
          <p:nvPr/>
        </p:nvPicPr>
        <p:blipFill>
          <a:blip r:embed="rId6">
            <a:clrChange>
              <a:clrFrom>
                <a:srgbClr val="FFFFFF"/>
              </a:clrFrom>
              <a:clrTo>
                <a:srgbClr val="FFFFFF">
                  <a:alpha val="0"/>
                </a:srgbClr>
              </a:clrTo>
            </a:clrChange>
          </a:blip>
          <a:stretch>
            <a:fillRect/>
          </a:stretch>
        </p:blipFill>
        <p:spPr>
          <a:xfrm>
            <a:off x="4336912" y="3357767"/>
            <a:ext cx="880172" cy="880172"/>
          </a:xfrm>
          <a:prstGeom prst="rect">
            <a:avLst/>
          </a:prstGeom>
        </p:spPr>
      </p:pic>
      <p:pic>
        <p:nvPicPr>
          <p:cNvPr id="48" name="Picture 47"/>
          <p:cNvPicPr>
            <a:picLocks noChangeAspect="1"/>
          </p:cNvPicPr>
          <p:nvPr/>
        </p:nvPicPr>
        <p:blipFill>
          <a:blip r:embed="rId6">
            <a:clrChange>
              <a:clrFrom>
                <a:srgbClr val="FFFFFF"/>
              </a:clrFrom>
              <a:clrTo>
                <a:srgbClr val="FFFFFF">
                  <a:alpha val="0"/>
                </a:srgbClr>
              </a:clrTo>
            </a:clrChange>
          </a:blip>
          <a:stretch>
            <a:fillRect/>
          </a:stretch>
        </p:blipFill>
        <p:spPr>
          <a:xfrm>
            <a:off x="4330033" y="4111678"/>
            <a:ext cx="880172" cy="880172"/>
          </a:xfrm>
          <a:prstGeom prst="rect">
            <a:avLst/>
          </a:prstGeom>
        </p:spPr>
      </p:pic>
      <p:pic>
        <p:nvPicPr>
          <p:cNvPr id="49" name="Picture 48"/>
          <p:cNvPicPr>
            <a:picLocks noChangeAspect="1"/>
          </p:cNvPicPr>
          <p:nvPr/>
        </p:nvPicPr>
        <p:blipFill>
          <a:blip r:embed="rId7">
            <a:clrChange>
              <a:clrFrom>
                <a:srgbClr val="FFFFFF"/>
              </a:clrFrom>
              <a:clrTo>
                <a:srgbClr val="FFFFFF">
                  <a:alpha val="0"/>
                </a:srgbClr>
              </a:clrTo>
            </a:clrChange>
          </a:blip>
          <a:stretch>
            <a:fillRect/>
          </a:stretch>
        </p:blipFill>
        <p:spPr>
          <a:xfrm>
            <a:off x="4707822" y="2951956"/>
            <a:ext cx="482762" cy="447652"/>
          </a:xfrm>
          <a:prstGeom prst="rect">
            <a:avLst/>
          </a:prstGeom>
        </p:spPr>
      </p:pic>
    </p:spTree>
    <p:extLst>
      <p:ext uri="{BB962C8B-B14F-4D97-AF65-F5344CB8AC3E}">
        <p14:creationId xmlns:p14="http://schemas.microsoft.com/office/powerpoint/2010/main" val="30638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0 0 L 0 0.25 E" pathEditMode="relative" ptsTypes="">
                                      <p:cBhvr>
                                        <p:cTn id="67" dur="2000" fill="hold"/>
                                        <p:tgtEl>
                                          <p:spTgt spid="7"/>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0 0 L 0 0.25 E" pathEditMode="relative" ptsTypes="">
                                      <p:cBhvr>
                                        <p:cTn id="71" dur="2000" fill="hold"/>
                                        <p:tgtEl>
                                          <p:spTgt spid="8"/>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0 0 L 0 0.25 E" pathEditMode="relative" ptsTypes="">
                                      <p:cBhvr>
                                        <p:cTn id="75" dur="2000" fill="hold"/>
                                        <p:tgtEl>
                                          <p:spTgt spid="13"/>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0 0 L 0 0.25 E" pathEditMode="relative" ptsTypes="">
                                      <p:cBhvr>
                                        <p:cTn id="79" dur="2000" fill="hold"/>
                                        <p:tgtEl>
                                          <p:spTgt spid="16"/>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grpId="1" nodeType="clickEffect">
                                  <p:stCondLst>
                                    <p:cond delay="0"/>
                                  </p:stCondLst>
                                  <p:childTnLst>
                                    <p:animMotion origin="layout" path="M 0 0 L 0 0.25 E" pathEditMode="relative" ptsTypes="">
                                      <p:cBhvr>
                                        <p:cTn id="83" dur="2000" fill="hold"/>
                                        <p:tgtEl>
                                          <p:spTgt spid="10"/>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1" nodeType="clickEffect">
                                  <p:stCondLst>
                                    <p:cond delay="0"/>
                                  </p:stCondLst>
                                  <p:childTnLst>
                                    <p:animMotion origin="layout" path="M 0 0 L 0 0.25 E" pathEditMode="relative" ptsTypes="">
                                      <p:cBhvr>
                                        <p:cTn id="87" dur="2000" fill="hold"/>
                                        <p:tgtEl>
                                          <p:spTgt spid="11"/>
                                        </p:tgtEl>
                                        <p:attrNameLst>
                                          <p:attrName>ppt_x</p:attrName>
                                          <p:attrName>ppt_y</p:attrName>
                                        </p:attrNameLst>
                                      </p:cBhvr>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0 0 L 0 0.25 E" pathEditMode="relative" ptsTypes="">
                                      <p:cBhvr>
                                        <p:cTn id="91" dur="2000" fill="hold"/>
                                        <p:tgtEl>
                                          <p:spTgt spid="14"/>
                                        </p:tgtEl>
                                        <p:attrNameLst>
                                          <p:attrName>ppt_x</p:attrName>
                                          <p:attrName>ppt_y</p:attrName>
                                        </p:attrNameLst>
                                      </p:cBhvr>
                                    </p:animMotion>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1" nodeType="clickEffect">
                                  <p:stCondLst>
                                    <p:cond delay="0"/>
                                  </p:stCondLst>
                                  <p:childTnLst>
                                    <p:animMotion origin="layout" path="M 0 0 L 0 0.25 E" pathEditMode="relative" ptsTypes="">
                                      <p:cBhvr>
                                        <p:cTn id="95" dur="2000" fill="hold"/>
                                        <p:tgtEl>
                                          <p:spTgt spid="15"/>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grpId="1" nodeType="clickEffect">
                                  <p:stCondLst>
                                    <p:cond delay="0"/>
                                  </p:stCondLst>
                                  <p:childTnLst>
                                    <p:animMotion origin="layout" path="M 0 0 L 0 0.25 E" pathEditMode="relative" ptsTypes="">
                                      <p:cBhvr>
                                        <p:cTn id="99" dur="2000" fill="hold"/>
                                        <p:tgtEl>
                                          <p:spTgt spid="9"/>
                                        </p:tgtEl>
                                        <p:attrNameLst>
                                          <p:attrName>ppt_x</p:attrName>
                                          <p:attrName>ppt_y</p:attrName>
                                        </p:attrNameLst>
                                      </p:cBhvr>
                                    </p:animMotion>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grpId="1" nodeType="clickEffect">
                                  <p:stCondLst>
                                    <p:cond delay="0"/>
                                  </p:stCondLst>
                                  <p:childTnLst>
                                    <p:animMotion origin="layout" path="M 0 0 L 0 0.25 E" pathEditMode="relative" ptsTypes="">
                                      <p:cBhvr>
                                        <p:cTn id="103" dur="2000" fill="hold"/>
                                        <p:tgtEl>
                                          <p:spTgt spid="12"/>
                                        </p:tgtEl>
                                        <p:attrNameLst>
                                          <p:attrName>ppt_x</p:attrName>
                                          <p:attrName>ppt_y</p:attrName>
                                        </p:attrNameLst>
                                      </p:cBhvr>
                                    </p:animMotion>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1" nodeType="clickEffect">
                                  <p:stCondLst>
                                    <p:cond delay="0"/>
                                  </p:stCondLst>
                                  <p:childTnLst>
                                    <p:animMotion origin="layout" path="M 0 0 L 0 0.25 E" pathEditMode="relative" ptsTypes="">
                                      <p:cBhvr>
                                        <p:cTn id="107" dur="2000" fill="hold"/>
                                        <p:tgtEl>
                                          <p:spTgt spid="17"/>
                                        </p:tgtEl>
                                        <p:attrNameLst>
                                          <p:attrName>ppt_x</p:attrName>
                                          <p:attrName>ppt_y</p:attrName>
                                        </p:attrNameLst>
                                      </p:cBhvr>
                                    </p:animMotion>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1" nodeType="clickEffect">
                                  <p:stCondLst>
                                    <p:cond delay="0"/>
                                  </p:stCondLst>
                                  <p:childTnLst>
                                    <p:animMotion origin="layout" path="M 0 0 L 0 0.25 E" pathEditMode="relative" ptsTypes="">
                                      <p:cBhvr>
                                        <p:cTn id="111" dur="2000" fill="hold"/>
                                        <p:tgtEl>
                                          <p:spTgt spid="18"/>
                                        </p:tgtEl>
                                        <p:attrNameLst>
                                          <p:attrName>ppt_x</p:attrName>
                                          <p:attrName>ppt_y</p:attrName>
                                        </p:attrNameLst>
                                      </p:cBhvr>
                                    </p:animMotion>
                                  </p:childTnLst>
                                </p:cTn>
                              </p:par>
                            </p:childTnLst>
                          </p:cTn>
                        </p:par>
                      </p:childTnLst>
                    </p:cTn>
                  </p:par>
                  <p:par>
                    <p:cTn id="112" fill="hold">
                      <p:stCondLst>
                        <p:cond delay="indefinite"/>
                      </p:stCondLst>
                      <p:childTnLst>
                        <p:par>
                          <p:cTn id="113" fill="hold">
                            <p:stCondLst>
                              <p:cond delay="0"/>
                            </p:stCondLst>
                            <p:childTnLst>
                              <p:par>
                                <p:cTn id="114" presetID="42" presetClass="path" presetSubtype="0" accel="50000" decel="50000" fill="hold" grpId="1" nodeType="clickEffect">
                                  <p:stCondLst>
                                    <p:cond delay="0"/>
                                  </p:stCondLst>
                                  <p:childTnLst>
                                    <p:animMotion origin="layout" path="M 0 0 L 0 0.25 E" pathEditMode="relative" ptsTypes="">
                                      <p:cBhvr>
                                        <p:cTn id="115" dur="2000" fill="hold"/>
                                        <p:tgtEl>
                                          <p:spTgt spid="19"/>
                                        </p:tgtEl>
                                        <p:attrNameLst>
                                          <p:attrName>ppt_x</p:attrName>
                                          <p:attrName>ppt_y</p:attrName>
                                        </p:attrNameLst>
                                      </p:cBhvr>
                                    </p:animMotion>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nodeType="clickEffect">
                                  <p:stCondLst>
                                    <p:cond delay="0"/>
                                  </p:stCondLst>
                                  <p:childTnLst>
                                    <p:animEffect transition="out" filter="dissolve">
                                      <p:cBhvr>
                                        <p:cTn id="119" dur="500"/>
                                        <p:tgtEl>
                                          <p:spTgt spid="6"/>
                                        </p:tgtEl>
                                      </p:cBhvr>
                                    </p:animEffect>
                                    <p:set>
                                      <p:cBhvr>
                                        <p:cTn id="120" dur="1" fill="hold">
                                          <p:stCondLst>
                                            <p:cond delay="499"/>
                                          </p:stCondLst>
                                        </p:cTn>
                                        <p:tgtEl>
                                          <p:spTgt spid="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grpId="2" nodeType="clickEffect">
                                  <p:stCondLst>
                                    <p:cond delay="0"/>
                                  </p:stCondLst>
                                  <p:childTnLst>
                                    <p:animEffect transition="out" filter="dissolve">
                                      <p:cBhvr>
                                        <p:cTn id="124" dur="500"/>
                                        <p:tgtEl>
                                          <p:spTgt spid="9"/>
                                        </p:tgtEl>
                                      </p:cBhvr>
                                    </p:animEffect>
                                    <p:set>
                                      <p:cBhvr>
                                        <p:cTn id="125" dur="1" fill="hold">
                                          <p:stCondLst>
                                            <p:cond delay="499"/>
                                          </p:stCondLst>
                                        </p:cTn>
                                        <p:tgtEl>
                                          <p:spTgt spid="9"/>
                                        </p:tgtEl>
                                        <p:attrNameLst>
                                          <p:attrName>style.visibility</p:attrName>
                                        </p:attrNameLst>
                                      </p:cBhvr>
                                      <p:to>
                                        <p:strVal val="hidden"/>
                                      </p:to>
                                    </p:set>
                                  </p:childTnLst>
                                </p:cTn>
                              </p:par>
                              <p:par>
                                <p:cTn id="126" presetID="9" presetClass="exit" presetSubtype="0" fill="hold" grpId="2" nodeType="withEffect">
                                  <p:stCondLst>
                                    <p:cond delay="0"/>
                                  </p:stCondLst>
                                  <p:childTnLst>
                                    <p:animEffect transition="out" filter="dissolve">
                                      <p:cBhvr>
                                        <p:cTn id="127" dur="500"/>
                                        <p:tgtEl>
                                          <p:spTgt spid="7"/>
                                        </p:tgtEl>
                                      </p:cBhvr>
                                    </p:animEffect>
                                    <p:set>
                                      <p:cBhvr>
                                        <p:cTn id="128" dur="1" fill="hold">
                                          <p:stCondLst>
                                            <p:cond delay="499"/>
                                          </p:stCondLst>
                                        </p:cTn>
                                        <p:tgtEl>
                                          <p:spTgt spid="7"/>
                                        </p:tgtEl>
                                        <p:attrNameLst>
                                          <p:attrName>style.visibility</p:attrName>
                                        </p:attrNameLst>
                                      </p:cBhvr>
                                      <p:to>
                                        <p:strVal val="hidden"/>
                                      </p:to>
                                    </p:set>
                                  </p:childTnLst>
                                </p:cTn>
                              </p:par>
                              <p:par>
                                <p:cTn id="129" presetID="9" presetClass="exit" presetSubtype="0" fill="hold" grpId="2" nodeType="withEffect">
                                  <p:stCondLst>
                                    <p:cond delay="0"/>
                                  </p:stCondLst>
                                  <p:childTnLst>
                                    <p:animEffect transition="out" filter="dissolv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par>
                                <p:cTn id="132" presetID="9" presetClass="exit" presetSubtype="0" fill="hold" grpId="2" nodeType="withEffect">
                                  <p:stCondLst>
                                    <p:cond delay="0"/>
                                  </p:stCondLst>
                                  <p:childTnLst>
                                    <p:animEffect transition="out" filter="dissolve">
                                      <p:cBhvr>
                                        <p:cTn id="133" dur="500"/>
                                        <p:tgtEl>
                                          <p:spTgt spid="8"/>
                                        </p:tgtEl>
                                      </p:cBhvr>
                                    </p:animEffect>
                                    <p:set>
                                      <p:cBhvr>
                                        <p:cTn id="134" dur="1" fill="hold">
                                          <p:stCondLst>
                                            <p:cond delay="499"/>
                                          </p:stCondLst>
                                        </p:cTn>
                                        <p:tgtEl>
                                          <p:spTgt spid="8"/>
                                        </p:tgtEl>
                                        <p:attrNameLst>
                                          <p:attrName>style.visibility</p:attrName>
                                        </p:attrNameLst>
                                      </p:cBhvr>
                                      <p:to>
                                        <p:strVal val="hidden"/>
                                      </p:to>
                                    </p:set>
                                  </p:childTnLst>
                                </p:cTn>
                              </p:par>
                              <p:par>
                                <p:cTn id="135" presetID="9" presetClass="exit" presetSubtype="0" fill="hold" grpId="2" nodeType="withEffect">
                                  <p:stCondLst>
                                    <p:cond delay="0"/>
                                  </p:stCondLst>
                                  <p:childTnLst>
                                    <p:animEffect transition="out" filter="dissolve">
                                      <p:cBhvr>
                                        <p:cTn id="136" dur="500"/>
                                        <p:tgtEl>
                                          <p:spTgt spid="11"/>
                                        </p:tgtEl>
                                      </p:cBhvr>
                                    </p:animEffect>
                                    <p:set>
                                      <p:cBhvr>
                                        <p:cTn id="137" dur="1" fill="hold">
                                          <p:stCondLst>
                                            <p:cond delay="499"/>
                                          </p:stCondLst>
                                        </p:cTn>
                                        <p:tgtEl>
                                          <p:spTgt spid="11"/>
                                        </p:tgtEl>
                                        <p:attrNameLst>
                                          <p:attrName>style.visibility</p:attrName>
                                        </p:attrNameLst>
                                      </p:cBhvr>
                                      <p:to>
                                        <p:strVal val="hidden"/>
                                      </p:to>
                                    </p:set>
                                  </p:childTnLst>
                                </p:cTn>
                              </p:par>
                              <p:par>
                                <p:cTn id="138" presetID="9" presetClass="exit" presetSubtype="0" fill="hold" grpId="2" nodeType="withEffect">
                                  <p:stCondLst>
                                    <p:cond delay="0"/>
                                  </p:stCondLst>
                                  <p:childTnLst>
                                    <p:animEffect transition="out" filter="dissolve">
                                      <p:cBhvr>
                                        <p:cTn id="139" dur="500"/>
                                        <p:tgtEl>
                                          <p:spTgt spid="12"/>
                                        </p:tgtEl>
                                      </p:cBhvr>
                                    </p:animEffect>
                                    <p:set>
                                      <p:cBhvr>
                                        <p:cTn id="140" dur="1" fill="hold">
                                          <p:stCondLst>
                                            <p:cond delay="499"/>
                                          </p:stCondLst>
                                        </p:cTn>
                                        <p:tgtEl>
                                          <p:spTgt spid="12"/>
                                        </p:tgtEl>
                                        <p:attrNameLst>
                                          <p:attrName>style.visibility</p:attrName>
                                        </p:attrNameLst>
                                      </p:cBhvr>
                                      <p:to>
                                        <p:strVal val="hidden"/>
                                      </p:to>
                                    </p:set>
                                  </p:childTnLst>
                                </p:cTn>
                              </p:par>
                              <p:par>
                                <p:cTn id="141" presetID="9" presetClass="exit" presetSubtype="0" fill="hold" grpId="2" nodeType="withEffect">
                                  <p:stCondLst>
                                    <p:cond delay="0"/>
                                  </p:stCondLst>
                                  <p:childTnLst>
                                    <p:animEffect transition="out" filter="dissolv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9" presetClass="exit" presetSubtype="0" fill="hold" grpId="2" nodeType="withEffect">
                                  <p:stCondLst>
                                    <p:cond delay="0"/>
                                  </p:stCondLst>
                                  <p:childTnLst>
                                    <p:animEffect transition="out" filter="dissolve">
                                      <p:cBhvr>
                                        <p:cTn id="145" dur="500"/>
                                        <p:tgtEl>
                                          <p:spTgt spid="13"/>
                                        </p:tgtEl>
                                      </p:cBhvr>
                                    </p:animEffect>
                                    <p:set>
                                      <p:cBhvr>
                                        <p:cTn id="146" dur="1" fill="hold">
                                          <p:stCondLst>
                                            <p:cond delay="499"/>
                                          </p:stCondLst>
                                        </p:cTn>
                                        <p:tgtEl>
                                          <p:spTgt spid="13"/>
                                        </p:tgtEl>
                                        <p:attrNameLst>
                                          <p:attrName>style.visibility</p:attrName>
                                        </p:attrNameLst>
                                      </p:cBhvr>
                                      <p:to>
                                        <p:strVal val="hidden"/>
                                      </p:to>
                                    </p:set>
                                  </p:childTnLst>
                                </p:cTn>
                              </p:par>
                              <p:par>
                                <p:cTn id="147" presetID="9" presetClass="exit" presetSubtype="0" fill="hold" grpId="2" nodeType="withEffect">
                                  <p:stCondLst>
                                    <p:cond delay="0"/>
                                  </p:stCondLst>
                                  <p:childTnLst>
                                    <p:animEffect transition="out" filter="dissolve">
                                      <p:cBhvr>
                                        <p:cTn id="148" dur="500"/>
                                        <p:tgtEl>
                                          <p:spTgt spid="17"/>
                                        </p:tgtEl>
                                      </p:cBhvr>
                                    </p:animEffect>
                                    <p:set>
                                      <p:cBhvr>
                                        <p:cTn id="149" dur="1" fill="hold">
                                          <p:stCondLst>
                                            <p:cond delay="499"/>
                                          </p:stCondLst>
                                        </p:cTn>
                                        <p:tgtEl>
                                          <p:spTgt spid="17"/>
                                        </p:tgtEl>
                                        <p:attrNameLst>
                                          <p:attrName>style.visibility</p:attrName>
                                        </p:attrNameLst>
                                      </p:cBhvr>
                                      <p:to>
                                        <p:strVal val="hidden"/>
                                      </p:to>
                                    </p:set>
                                  </p:childTnLst>
                                </p:cTn>
                              </p:par>
                              <p:par>
                                <p:cTn id="150" presetID="9" presetClass="exit" presetSubtype="0" fill="hold" grpId="2" nodeType="withEffect">
                                  <p:stCondLst>
                                    <p:cond delay="0"/>
                                  </p:stCondLst>
                                  <p:childTnLst>
                                    <p:animEffect transition="out" filter="dissolve">
                                      <p:cBhvr>
                                        <p:cTn id="151" dur="500"/>
                                        <p:tgtEl>
                                          <p:spTgt spid="18"/>
                                        </p:tgtEl>
                                      </p:cBhvr>
                                    </p:animEffect>
                                    <p:set>
                                      <p:cBhvr>
                                        <p:cTn id="152" dur="1" fill="hold">
                                          <p:stCondLst>
                                            <p:cond delay="499"/>
                                          </p:stCondLst>
                                        </p:cTn>
                                        <p:tgtEl>
                                          <p:spTgt spid="18"/>
                                        </p:tgtEl>
                                        <p:attrNameLst>
                                          <p:attrName>style.visibility</p:attrName>
                                        </p:attrNameLst>
                                      </p:cBhvr>
                                      <p:to>
                                        <p:strVal val="hidden"/>
                                      </p:to>
                                    </p:set>
                                  </p:childTnLst>
                                </p:cTn>
                              </p:par>
                              <p:par>
                                <p:cTn id="153" presetID="9" presetClass="exit" presetSubtype="0" fill="hold" grpId="2" nodeType="withEffect">
                                  <p:stCondLst>
                                    <p:cond delay="0"/>
                                  </p:stCondLst>
                                  <p:childTnLst>
                                    <p:animEffect transition="out" filter="dissolve">
                                      <p:cBhvr>
                                        <p:cTn id="154" dur="500"/>
                                        <p:tgtEl>
                                          <p:spTgt spid="16"/>
                                        </p:tgtEl>
                                      </p:cBhvr>
                                    </p:animEffect>
                                    <p:set>
                                      <p:cBhvr>
                                        <p:cTn id="155" dur="1" fill="hold">
                                          <p:stCondLst>
                                            <p:cond delay="499"/>
                                          </p:stCondLst>
                                        </p:cTn>
                                        <p:tgtEl>
                                          <p:spTgt spid="16"/>
                                        </p:tgtEl>
                                        <p:attrNameLst>
                                          <p:attrName>style.visibility</p:attrName>
                                        </p:attrNameLst>
                                      </p:cBhvr>
                                      <p:to>
                                        <p:strVal val="hidden"/>
                                      </p:to>
                                    </p:set>
                                  </p:childTnLst>
                                </p:cTn>
                              </p:par>
                              <p:par>
                                <p:cTn id="156" presetID="9" presetClass="exit" presetSubtype="0" fill="hold" grpId="2" nodeType="withEffect">
                                  <p:stCondLst>
                                    <p:cond delay="0"/>
                                  </p:stCondLst>
                                  <p:childTnLst>
                                    <p:animEffect transition="out" filter="dissolve">
                                      <p:cBhvr>
                                        <p:cTn id="157" dur="500"/>
                                        <p:tgtEl>
                                          <p:spTgt spid="15"/>
                                        </p:tgtEl>
                                      </p:cBhvr>
                                    </p:animEffect>
                                    <p:set>
                                      <p:cBhvr>
                                        <p:cTn id="158" dur="1" fill="hold">
                                          <p:stCondLst>
                                            <p:cond delay="499"/>
                                          </p:stCondLst>
                                        </p:cTn>
                                        <p:tgtEl>
                                          <p:spTgt spid="15"/>
                                        </p:tgtEl>
                                        <p:attrNameLst>
                                          <p:attrName>style.visibility</p:attrName>
                                        </p:attrNameLst>
                                      </p:cBhvr>
                                      <p:to>
                                        <p:strVal val="hidden"/>
                                      </p:to>
                                    </p:set>
                                  </p:childTnLst>
                                </p:cTn>
                              </p:par>
                              <p:par>
                                <p:cTn id="159" presetID="9" presetClass="exit" presetSubtype="0" fill="hold" grpId="2" nodeType="withEffect">
                                  <p:stCondLst>
                                    <p:cond delay="0"/>
                                  </p:stCondLst>
                                  <p:childTnLst>
                                    <p:animEffect transition="out" filter="dissolv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20"/>
                                        </p:tgtEl>
                                        <p:attrNameLst>
                                          <p:attrName>style.visibility</p:attrName>
                                        </p:attrNameLst>
                                      </p:cBhvr>
                                      <p:to>
                                        <p:strVal val="visible"/>
                                      </p:to>
                                    </p:set>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fade">
                                      <p:cBhvr>
                                        <p:cTn id="171" dur="500"/>
                                        <p:tgtEl>
                                          <p:spTgt spid="2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2"/>
                                        </p:tgtEl>
                                        <p:attrNameLst>
                                          <p:attrName>style.visibility</p:attrName>
                                        </p:attrNameLst>
                                      </p:cBhvr>
                                      <p:to>
                                        <p:strVal val="visible"/>
                                      </p:to>
                                    </p:set>
                                    <p:animEffect transition="in" filter="fade">
                                      <p:cBhvr>
                                        <p:cTn id="174" dur="500"/>
                                        <p:tgtEl>
                                          <p:spTgt spid="2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500"/>
                                        <p:tgtEl>
                                          <p:spTgt spid="2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500"/>
                                        <p:tgtEl>
                                          <p:spTgt spid="21"/>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xit" presetSubtype="0" fill="hold" grpId="1" nodeType="clickEffect">
                                  <p:stCondLst>
                                    <p:cond delay="0"/>
                                  </p:stCondLst>
                                  <p:childTnLst>
                                    <p:animEffect transition="out" filter="dissolve">
                                      <p:cBhvr>
                                        <p:cTn id="186" dur="500"/>
                                        <p:tgtEl>
                                          <p:spTgt spid="21"/>
                                        </p:tgtEl>
                                      </p:cBhvr>
                                    </p:animEffect>
                                    <p:set>
                                      <p:cBhvr>
                                        <p:cTn id="187" dur="1" fill="hold">
                                          <p:stCondLst>
                                            <p:cond delay="499"/>
                                          </p:stCondLst>
                                        </p:cTn>
                                        <p:tgtEl>
                                          <p:spTgt spid="2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fade">
                                      <p:cBhvr>
                                        <p:cTn id="192" dur="500"/>
                                        <p:tgtEl>
                                          <p:spTgt spid="2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6"/>
                                        </p:tgtEl>
                                        <p:attrNameLst>
                                          <p:attrName>style.visibility</p:attrName>
                                        </p:attrNameLst>
                                      </p:cBhvr>
                                      <p:to>
                                        <p:strVal val="visible"/>
                                      </p:to>
                                    </p:set>
                                    <p:animEffect transition="in" filter="fade">
                                      <p:cBhvr>
                                        <p:cTn id="195" dur="500"/>
                                        <p:tgtEl>
                                          <p:spTgt spid="2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7"/>
                                        </p:tgtEl>
                                        <p:attrNameLst>
                                          <p:attrName>style.visibility</p:attrName>
                                        </p:attrNameLst>
                                      </p:cBhvr>
                                      <p:to>
                                        <p:strVal val="visible"/>
                                      </p:to>
                                    </p:set>
                                    <p:animEffect transition="in" filter="fade">
                                      <p:cBhvr>
                                        <p:cTn id="198" dur="500"/>
                                        <p:tgtEl>
                                          <p:spTgt spid="2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28"/>
                                        </p:tgtEl>
                                        <p:attrNameLst>
                                          <p:attrName>style.visibility</p:attrName>
                                        </p:attrNameLst>
                                      </p:cBhvr>
                                      <p:to>
                                        <p:strVal val="visible"/>
                                      </p:to>
                                    </p:set>
                                    <p:animEffect transition="in" filter="fade">
                                      <p:cBhvr>
                                        <p:cTn id="201" dur="500"/>
                                        <p:tgtEl>
                                          <p:spTgt spid="2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9"/>
                                        </p:tgtEl>
                                        <p:attrNameLst>
                                          <p:attrName>style.visibility</p:attrName>
                                        </p:attrNameLst>
                                      </p:cBhvr>
                                      <p:to>
                                        <p:strVal val="visible"/>
                                      </p:to>
                                    </p:set>
                                    <p:animEffect transition="in" filter="fade">
                                      <p:cBhvr>
                                        <p:cTn id="204" dur="500"/>
                                        <p:tgtEl>
                                          <p:spTgt spid="2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30"/>
                                        </p:tgtEl>
                                        <p:attrNameLst>
                                          <p:attrName>style.visibility</p:attrName>
                                        </p:attrNameLst>
                                      </p:cBhvr>
                                      <p:to>
                                        <p:strVal val="visible"/>
                                      </p:to>
                                    </p:set>
                                    <p:animEffect transition="in" filter="fade">
                                      <p:cBhvr>
                                        <p:cTn id="207" dur="500"/>
                                        <p:tgtEl>
                                          <p:spTgt spid="3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1"/>
                                        </p:tgtEl>
                                        <p:attrNameLst>
                                          <p:attrName>style.visibility</p:attrName>
                                        </p:attrNameLst>
                                      </p:cBhvr>
                                      <p:to>
                                        <p:strVal val="visible"/>
                                      </p:to>
                                    </p:set>
                                    <p:animEffect transition="in" filter="fade">
                                      <p:cBhvr>
                                        <p:cTn id="210" dur="500"/>
                                        <p:tgtEl>
                                          <p:spTgt spid="31"/>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32"/>
                                        </p:tgtEl>
                                        <p:attrNameLst>
                                          <p:attrName>style.visibility</p:attrName>
                                        </p:attrNameLst>
                                      </p:cBhvr>
                                      <p:to>
                                        <p:strVal val="visible"/>
                                      </p:to>
                                    </p:set>
                                    <p:animEffect transition="in" filter="fade">
                                      <p:cBhvr>
                                        <p:cTn id="213" dur="500"/>
                                        <p:tgtEl>
                                          <p:spTgt spid="3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33"/>
                                        </p:tgtEl>
                                        <p:attrNameLst>
                                          <p:attrName>style.visibility</p:attrName>
                                        </p:attrNameLst>
                                      </p:cBhvr>
                                      <p:to>
                                        <p:strVal val="visible"/>
                                      </p:to>
                                    </p:set>
                                    <p:animEffect transition="in" filter="fade">
                                      <p:cBhvr>
                                        <p:cTn id="216" dur="500"/>
                                        <p:tgtEl>
                                          <p:spTgt spid="33"/>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34"/>
                                        </p:tgtEl>
                                        <p:attrNameLst>
                                          <p:attrName>style.visibility</p:attrName>
                                        </p:attrNameLst>
                                      </p:cBhvr>
                                      <p:to>
                                        <p:strVal val="visible"/>
                                      </p:to>
                                    </p:set>
                                    <p:animEffect transition="in" filter="fade">
                                      <p:cBhvr>
                                        <p:cTn id="219" dur="500"/>
                                        <p:tgtEl>
                                          <p:spTgt spid="34"/>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35"/>
                                        </p:tgtEl>
                                        <p:attrNameLst>
                                          <p:attrName>style.visibility</p:attrName>
                                        </p:attrNameLst>
                                      </p:cBhvr>
                                      <p:to>
                                        <p:strVal val="visible"/>
                                      </p:to>
                                    </p:set>
                                    <p:animEffect transition="in" filter="fade">
                                      <p:cBhvr>
                                        <p:cTn id="224" dur="500"/>
                                        <p:tgtEl>
                                          <p:spTgt spid="35"/>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36"/>
                                        </p:tgtEl>
                                        <p:attrNameLst>
                                          <p:attrName>style.visibility</p:attrName>
                                        </p:attrNameLst>
                                      </p:cBhvr>
                                      <p:to>
                                        <p:strVal val="visible"/>
                                      </p:to>
                                    </p:set>
                                    <p:animEffect transition="in" filter="fade">
                                      <p:cBhvr>
                                        <p:cTn id="229" dur="500"/>
                                        <p:tgtEl>
                                          <p:spTgt spid="36"/>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37"/>
                                        </p:tgtEl>
                                        <p:attrNameLst>
                                          <p:attrName>style.visibility</p:attrName>
                                        </p:attrNameLst>
                                      </p:cBhvr>
                                      <p:to>
                                        <p:strVal val="visible"/>
                                      </p:to>
                                    </p:set>
                                    <p:animEffect transition="in" filter="fade">
                                      <p:cBhvr>
                                        <p:cTn id="234" dur="500"/>
                                        <p:tgtEl>
                                          <p:spTgt spid="37"/>
                                        </p:tgtEl>
                                      </p:cBhvr>
                                    </p:animEffect>
                                  </p:childTnLst>
                                </p:cTn>
                              </p:par>
                            </p:childTnLst>
                          </p:cTn>
                        </p:par>
                      </p:childTnLst>
                    </p:cTn>
                  </p:par>
                  <p:par>
                    <p:cTn id="235" fill="hold">
                      <p:stCondLst>
                        <p:cond delay="indefinite"/>
                      </p:stCondLst>
                      <p:childTnLst>
                        <p:par>
                          <p:cTn id="236" fill="hold">
                            <p:stCondLst>
                              <p:cond delay="0"/>
                            </p:stCondLst>
                            <p:childTnLst>
                              <p:par>
                                <p:cTn id="237" presetID="9" presetClass="exit" presetSubtype="0" fill="hold" nodeType="clickEffect">
                                  <p:stCondLst>
                                    <p:cond delay="0"/>
                                  </p:stCondLst>
                                  <p:childTnLst>
                                    <p:animEffect transition="out" filter="dissolve">
                                      <p:cBhvr>
                                        <p:cTn id="238" dur="500"/>
                                        <p:tgtEl>
                                          <p:spTgt spid="20"/>
                                        </p:tgtEl>
                                      </p:cBhvr>
                                    </p:animEffect>
                                    <p:set>
                                      <p:cBhvr>
                                        <p:cTn id="239" dur="1" fill="hold">
                                          <p:stCondLst>
                                            <p:cond delay="499"/>
                                          </p:stCondLst>
                                        </p:cTn>
                                        <p:tgtEl>
                                          <p:spTgt spid="20"/>
                                        </p:tgtEl>
                                        <p:attrNameLst>
                                          <p:attrName>style.visibility</p:attrName>
                                        </p:attrNameLst>
                                      </p:cBhvr>
                                      <p:to>
                                        <p:strVal val="hidden"/>
                                      </p:to>
                                    </p:set>
                                  </p:childTnLst>
                                </p:cTn>
                              </p:par>
                              <p:par>
                                <p:cTn id="240" presetID="9" presetClass="exit" presetSubtype="0" fill="hold" grpId="1" nodeType="withEffect">
                                  <p:stCondLst>
                                    <p:cond delay="0"/>
                                  </p:stCondLst>
                                  <p:childTnLst>
                                    <p:animEffect transition="out" filter="dissolve">
                                      <p:cBhvr>
                                        <p:cTn id="241" dur="500"/>
                                        <p:tgtEl>
                                          <p:spTgt spid="24"/>
                                        </p:tgtEl>
                                      </p:cBhvr>
                                    </p:animEffect>
                                    <p:set>
                                      <p:cBhvr>
                                        <p:cTn id="242" dur="1" fill="hold">
                                          <p:stCondLst>
                                            <p:cond delay="499"/>
                                          </p:stCondLst>
                                        </p:cTn>
                                        <p:tgtEl>
                                          <p:spTgt spid="24"/>
                                        </p:tgtEl>
                                        <p:attrNameLst>
                                          <p:attrName>style.visibility</p:attrName>
                                        </p:attrNameLst>
                                      </p:cBhvr>
                                      <p:to>
                                        <p:strVal val="hidden"/>
                                      </p:to>
                                    </p:set>
                                  </p:childTnLst>
                                </p:cTn>
                              </p:par>
                              <p:par>
                                <p:cTn id="243" presetID="9" presetClass="exit" presetSubtype="0" fill="hold" grpId="1" nodeType="withEffect">
                                  <p:stCondLst>
                                    <p:cond delay="0"/>
                                  </p:stCondLst>
                                  <p:childTnLst>
                                    <p:animEffect transition="out" filter="dissolve">
                                      <p:cBhvr>
                                        <p:cTn id="244" dur="500"/>
                                        <p:tgtEl>
                                          <p:spTgt spid="22"/>
                                        </p:tgtEl>
                                      </p:cBhvr>
                                    </p:animEffect>
                                    <p:set>
                                      <p:cBhvr>
                                        <p:cTn id="245" dur="1" fill="hold">
                                          <p:stCondLst>
                                            <p:cond delay="499"/>
                                          </p:stCondLst>
                                        </p:cTn>
                                        <p:tgtEl>
                                          <p:spTgt spid="22"/>
                                        </p:tgtEl>
                                        <p:attrNameLst>
                                          <p:attrName>style.visibility</p:attrName>
                                        </p:attrNameLst>
                                      </p:cBhvr>
                                      <p:to>
                                        <p:strVal val="hidden"/>
                                      </p:to>
                                    </p:set>
                                  </p:childTnLst>
                                </p:cTn>
                              </p:par>
                              <p:par>
                                <p:cTn id="246" presetID="9" presetClass="exit" presetSubtype="0" fill="hold" grpId="1" nodeType="withEffect">
                                  <p:stCondLst>
                                    <p:cond delay="0"/>
                                  </p:stCondLst>
                                  <p:childTnLst>
                                    <p:animEffect transition="out" filter="dissolve">
                                      <p:cBhvr>
                                        <p:cTn id="247" dur="500"/>
                                        <p:tgtEl>
                                          <p:spTgt spid="23"/>
                                        </p:tgtEl>
                                      </p:cBhvr>
                                    </p:animEffect>
                                    <p:set>
                                      <p:cBhvr>
                                        <p:cTn id="248" dur="1" fill="hold">
                                          <p:stCondLst>
                                            <p:cond delay="499"/>
                                          </p:stCondLst>
                                        </p:cTn>
                                        <p:tgtEl>
                                          <p:spTgt spid="23"/>
                                        </p:tgtEl>
                                        <p:attrNameLst>
                                          <p:attrName>style.visibility</p:attrName>
                                        </p:attrNameLst>
                                      </p:cBhvr>
                                      <p:to>
                                        <p:strVal val="hidden"/>
                                      </p:to>
                                    </p:set>
                                  </p:childTnLst>
                                </p:cTn>
                              </p:par>
                              <p:par>
                                <p:cTn id="249" presetID="9" presetClass="exit" presetSubtype="0" fill="hold" grpId="2" nodeType="withEffect">
                                  <p:stCondLst>
                                    <p:cond delay="0"/>
                                  </p:stCondLst>
                                  <p:childTnLst>
                                    <p:animEffect transition="out" filter="dissolve">
                                      <p:cBhvr>
                                        <p:cTn id="250" dur="500"/>
                                        <p:tgtEl>
                                          <p:spTgt spid="21"/>
                                        </p:tgtEl>
                                      </p:cBhvr>
                                    </p:animEffect>
                                    <p:set>
                                      <p:cBhvr>
                                        <p:cTn id="251" dur="1" fill="hold">
                                          <p:stCondLst>
                                            <p:cond delay="499"/>
                                          </p:stCondLst>
                                        </p:cTn>
                                        <p:tgtEl>
                                          <p:spTgt spid="21"/>
                                        </p:tgtEl>
                                        <p:attrNameLst>
                                          <p:attrName>style.visibility</p:attrName>
                                        </p:attrNameLst>
                                      </p:cBhvr>
                                      <p:to>
                                        <p:strVal val="hidden"/>
                                      </p:to>
                                    </p:set>
                                  </p:childTnLst>
                                </p:cTn>
                              </p:par>
                              <p:par>
                                <p:cTn id="252" presetID="9" presetClass="exit" presetSubtype="0" fill="hold" grpId="1" nodeType="withEffect">
                                  <p:stCondLst>
                                    <p:cond delay="0"/>
                                  </p:stCondLst>
                                  <p:childTnLst>
                                    <p:animEffect transition="out" filter="dissolve">
                                      <p:cBhvr>
                                        <p:cTn id="253" dur="500"/>
                                        <p:tgtEl>
                                          <p:spTgt spid="25"/>
                                        </p:tgtEl>
                                      </p:cBhvr>
                                    </p:animEffect>
                                    <p:set>
                                      <p:cBhvr>
                                        <p:cTn id="254" dur="1" fill="hold">
                                          <p:stCondLst>
                                            <p:cond delay="499"/>
                                          </p:stCondLst>
                                        </p:cTn>
                                        <p:tgtEl>
                                          <p:spTgt spid="25"/>
                                        </p:tgtEl>
                                        <p:attrNameLst>
                                          <p:attrName>style.visibility</p:attrName>
                                        </p:attrNameLst>
                                      </p:cBhvr>
                                      <p:to>
                                        <p:strVal val="hidden"/>
                                      </p:to>
                                    </p:set>
                                  </p:childTnLst>
                                </p:cTn>
                              </p:par>
                              <p:par>
                                <p:cTn id="255" presetID="9" presetClass="exit" presetSubtype="0" fill="hold" grpId="1" nodeType="withEffect">
                                  <p:stCondLst>
                                    <p:cond delay="0"/>
                                  </p:stCondLst>
                                  <p:childTnLst>
                                    <p:animEffect transition="out" filter="dissolve">
                                      <p:cBhvr>
                                        <p:cTn id="256" dur="500"/>
                                        <p:tgtEl>
                                          <p:spTgt spid="26"/>
                                        </p:tgtEl>
                                      </p:cBhvr>
                                    </p:animEffect>
                                    <p:set>
                                      <p:cBhvr>
                                        <p:cTn id="257" dur="1" fill="hold">
                                          <p:stCondLst>
                                            <p:cond delay="499"/>
                                          </p:stCondLst>
                                        </p:cTn>
                                        <p:tgtEl>
                                          <p:spTgt spid="26"/>
                                        </p:tgtEl>
                                        <p:attrNameLst>
                                          <p:attrName>style.visibility</p:attrName>
                                        </p:attrNameLst>
                                      </p:cBhvr>
                                      <p:to>
                                        <p:strVal val="hidden"/>
                                      </p:to>
                                    </p:set>
                                  </p:childTnLst>
                                </p:cTn>
                              </p:par>
                              <p:par>
                                <p:cTn id="258" presetID="9" presetClass="exit" presetSubtype="0" fill="hold" grpId="1" nodeType="withEffect">
                                  <p:stCondLst>
                                    <p:cond delay="0"/>
                                  </p:stCondLst>
                                  <p:childTnLst>
                                    <p:animEffect transition="out" filter="dissolve">
                                      <p:cBhvr>
                                        <p:cTn id="259" dur="500"/>
                                        <p:tgtEl>
                                          <p:spTgt spid="27"/>
                                        </p:tgtEl>
                                      </p:cBhvr>
                                    </p:animEffect>
                                    <p:set>
                                      <p:cBhvr>
                                        <p:cTn id="260" dur="1" fill="hold">
                                          <p:stCondLst>
                                            <p:cond delay="499"/>
                                          </p:stCondLst>
                                        </p:cTn>
                                        <p:tgtEl>
                                          <p:spTgt spid="27"/>
                                        </p:tgtEl>
                                        <p:attrNameLst>
                                          <p:attrName>style.visibility</p:attrName>
                                        </p:attrNameLst>
                                      </p:cBhvr>
                                      <p:to>
                                        <p:strVal val="hidden"/>
                                      </p:to>
                                    </p:set>
                                  </p:childTnLst>
                                </p:cTn>
                              </p:par>
                              <p:par>
                                <p:cTn id="261" presetID="9" presetClass="exit" presetSubtype="0" fill="hold" grpId="1" nodeType="withEffect">
                                  <p:stCondLst>
                                    <p:cond delay="0"/>
                                  </p:stCondLst>
                                  <p:childTnLst>
                                    <p:animEffect transition="out" filter="dissolve">
                                      <p:cBhvr>
                                        <p:cTn id="262" dur="500"/>
                                        <p:tgtEl>
                                          <p:spTgt spid="28"/>
                                        </p:tgtEl>
                                      </p:cBhvr>
                                    </p:animEffect>
                                    <p:set>
                                      <p:cBhvr>
                                        <p:cTn id="263" dur="1" fill="hold">
                                          <p:stCondLst>
                                            <p:cond delay="499"/>
                                          </p:stCondLst>
                                        </p:cTn>
                                        <p:tgtEl>
                                          <p:spTgt spid="28"/>
                                        </p:tgtEl>
                                        <p:attrNameLst>
                                          <p:attrName>style.visibility</p:attrName>
                                        </p:attrNameLst>
                                      </p:cBhvr>
                                      <p:to>
                                        <p:strVal val="hidden"/>
                                      </p:to>
                                    </p:set>
                                  </p:childTnLst>
                                </p:cTn>
                              </p:par>
                              <p:par>
                                <p:cTn id="264" presetID="9" presetClass="exit" presetSubtype="0" fill="hold" grpId="1" nodeType="withEffect">
                                  <p:stCondLst>
                                    <p:cond delay="0"/>
                                  </p:stCondLst>
                                  <p:childTnLst>
                                    <p:animEffect transition="out" filter="dissolve">
                                      <p:cBhvr>
                                        <p:cTn id="265" dur="500"/>
                                        <p:tgtEl>
                                          <p:spTgt spid="29"/>
                                        </p:tgtEl>
                                      </p:cBhvr>
                                    </p:animEffect>
                                    <p:set>
                                      <p:cBhvr>
                                        <p:cTn id="266" dur="1" fill="hold">
                                          <p:stCondLst>
                                            <p:cond delay="499"/>
                                          </p:stCondLst>
                                        </p:cTn>
                                        <p:tgtEl>
                                          <p:spTgt spid="29"/>
                                        </p:tgtEl>
                                        <p:attrNameLst>
                                          <p:attrName>style.visibility</p:attrName>
                                        </p:attrNameLst>
                                      </p:cBhvr>
                                      <p:to>
                                        <p:strVal val="hidden"/>
                                      </p:to>
                                    </p:set>
                                  </p:childTnLst>
                                </p:cTn>
                              </p:par>
                              <p:par>
                                <p:cTn id="267" presetID="9" presetClass="exit" presetSubtype="0" fill="hold" grpId="1" nodeType="withEffect">
                                  <p:stCondLst>
                                    <p:cond delay="0"/>
                                  </p:stCondLst>
                                  <p:childTnLst>
                                    <p:animEffect transition="out" filter="dissolve">
                                      <p:cBhvr>
                                        <p:cTn id="268" dur="500"/>
                                        <p:tgtEl>
                                          <p:spTgt spid="30"/>
                                        </p:tgtEl>
                                      </p:cBhvr>
                                    </p:animEffect>
                                    <p:set>
                                      <p:cBhvr>
                                        <p:cTn id="269" dur="1" fill="hold">
                                          <p:stCondLst>
                                            <p:cond delay="499"/>
                                          </p:stCondLst>
                                        </p:cTn>
                                        <p:tgtEl>
                                          <p:spTgt spid="30"/>
                                        </p:tgtEl>
                                        <p:attrNameLst>
                                          <p:attrName>style.visibility</p:attrName>
                                        </p:attrNameLst>
                                      </p:cBhvr>
                                      <p:to>
                                        <p:strVal val="hidden"/>
                                      </p:to>
                                    </p:set>
                                  </p:childTnLst>
                                </p:cTn>
                              </p:par>
                              <p:par>
                                <p:cTn id="270" presetID="9" presetClass="exit" presetSubtype="0" fill="hold" grpId="1" nodeType="withEffect">
                                  <p:stCondLst>
                                    <p:cond delay="0"/>
                                  </p:stCondLst>
                                  <p:childTnLst>
                                    <p:animEffect transition="out" filter="dissolve">
                                      <p:cBhvr>
                                        <p:cTn id="271" dur="500"/>
                                        <p:tgtEl>
                                          <p:spTgt spid="31"/>
                                        </p:tgtEl>
                                      </p:cBhvr>
                                    </p:animEffect>
                                    <p:set>
                                      <p:cBhvr>
                                        <p:cTn id="272" dur="1" fill="hold">
                                          <p:stCondLst>
                                            <p:cond delay="499"/>
                                          </p:stCondLst>
                                        </p:cTn>
                                        <p:tgtEl>
                                          <p:spTgt spid="31"/>
                                        </p:tgtEl>
                                        <p:attrNameLst>
                                          <p:attrName>style.visibility</p:attrName>
                                        </p:attrNameLst>
                                      </p:cBhvr>
                                      <p:to>
                                        <p:strVal val="hidden"/>
                                      </p:to>
                                    </p:set>
                                  </p:childTnLst>
                                </p:cTn>
                              </p:par>
                              <p:par>
                                <p:cTn id="273" presetID="9" presetClass="exit" presetSubtype="0" fill="hold" grpId="1" nodeType="withEffect">
                                  <p:stCondLst>
                                    <p:cond delay="0"/>
                                  </p:stCondLst>
                                  <p:childTnLst>
                                    <p:animEffect transition="out" filter="dissolve">
                                      <p:cBhvr>
                                        <p:cTn id="274" dur="500"/>
                                        <p:tgtEl>
                                          <p:spTgt spid="32"/>
                                        </p:tgtEl>
                                      </p:cBhvr>
                                    </p:animEffect>
                                    <p:set>
                                      <p:cBhvr>
                                        <p:cTn id="275" dur="1" fill="hold">
                                          <p:stCondLst>
                                            <p:cond delay="499"/>
                                          </p:stCondLst>
                                        </p:cTn>
                                        <p:tgtEl>
                                          <p:spTgt spid="32"/>
                                        </p:tgtEl>
                                        <p:attrNameLst>
                                          <p:attrName>style.visibility</p:attrName>
                                        </p:attrNameLst>
                                      </p:cBhvr>
                                      <p:to>
                                        <p:strVal val="hidden"/>
                                      </p:to>
                                    </p:set>
                                  </p:childTnLst>
                                </p:cTn>
                              </p:par>
                              <p:par>
                                <p:cTn id="276" presetID="9" presetClass="exit" presetSubtype="0" fill="hold" grpId="1" nodeType="withEffect">
                                  <p:stCondLst>
                                    <p:cond delay="0"/>
                                  </p:stCondLst>
                                  <p:childTnLst>
                                    <p:animEffect transition="out" filter="dissolve">
                                      <p:cBhvr>
                                        <p:cTn id="277" dur="500"/>
                                        <p:tgtEl>
                                          <p:spTgt spid="33"/>
                                        </p:tgtEl>
                                      </p:cBhvr>
                                    </p:animEffect>
                                    <p:set>
                                      <p:cBhvr>
                                        <p:cTn id="278" dur="1" fill="hold">
                                          <p:stCondLst>
                                            <p:cond delay="499"/>
                                          </p:stCondLst>
                                        </p:cTn>
                                        <p:tgtEl>
                                          <p:spTgt spid="33"/>
                                        </p:tgtEl>
                                        <p:attrNameLst>
                                          <p:attrName>style.visibility</p:attrName>
                                        </p:attrNameLst>
                                      </p:cBhvr>
                                      <p:to>
                                        <p:strVal val="hidden"/>
                                      </p:to>
                                    </p:set>
                                  </p:childTnLst>
                                </p:cTn>
                              </p:par>
                              <p:par>
                                <p:cTn id="279" presetID="9" presetClass="exit" presetSubtype="0" fill="hold" grpId="1" nodeType="withEffect">
                                  <p:stCondLst>
                                    <p:cond delay="0"/>
                                  </p:stCondLst>
                                  <p:childTnLst>
                                    <p:animEffect transition="out" filter="dissolve">
                                      <p:cBhvr>
                                        <p:cTn id="280" dur="500"/>
                                        <p:tgtEl>
                                          <p:spTgt spid="34"/>
                                        </p:tgtEl>
                                      </p:cBhvr>
                                    </p:animEffect>
                                    <p:set>
                                      <p:cBhvr>
                                        <p:cTn id="281" dur="1" fill="hold">
                                          <p:stCondLst>
                                            <p:cond delay="499"/>
                                          </p:stCondLst>
                                        </p:cTn>
                                        <p:tgtEl>
                                          <p:spTgt spid="34"/>
                                        </p:tgtEl>
                                        <p:attrNameLst>
                                          <p:attrName>style.visibility</p:attrName>
                                        </p:attrNameLst>
                                      </p:cBhvr>
                                      <p:to>
                                        <p:strVal val="hidden"/>
                                      </p:to>
                                    </p:set>
                                  </p:childTnLst>
                                </p:cTn>
                              </p:par>
                              <p:par>
                                <p:cTn id="282" presetID="9" presetClass="exit" presetSubtype="0" fill="hold" grpId="1" nodeType="withEffect">
                                  <p:stCondLst>
                                    <p:cond delay="0"/>
                                  </p:stCondLst>
                                  <p:childTnLst>
                                    <p:animEffect transition="out" filter="dissolve">
                                      <p:cBhvr>
                                        <p:cTn id="283" dur="500"/>
                                        <p:tgtEl>
                                          <p:spTgt spid="35"/>
                                        </p:tgtEl>
                                      </p:cBhvr>
                                    </p:animEffect>
                                    <p:set>
                                      <p:cBhvr>
                                        <p:cTn id="284" dur="1" fill="hold">
                                          <p:stCondLst>
                                            <p:cond delay="499"/>
                                          </p:stCondLst>
                                        </p:cTn>
                                        <p:tgtEl>
                                          <p:spTgt spid="35"/>
                                        </p:tgtEl>
                                        <p:attrNameLst>
                                          <p:attrName>style.visibility</p:attrName>
                                        </p:attrNameLst>
                                      </p:cBhvr>
                                      <p:to>
                                        <p:strVal val="hidden"/>
                                      </p:to>
                                    </p:set>
                                  </p:childTnLst>
                                </p:cTn>
                              </p:par>
                              <p:par>
                                <p:cTn id="285" presetID="9" presetClass="exit" presetSubtype="0" fill="hold" grpId="1" nodeType="withEffect">
                                  <p:stCondLst>
                                    <p:cond delay="0"/>
                                  </p:stCondLst>
                                  <p:childTnLst>
                                    <p:animEffect transition="out" filter="dissolve">
                                      <p:cBhvr>
                                        <p:cTn id="286" dur="500"/>
                                        <p:tgtEl>
                                          <p:spTgt spid="36"/>
                                        </p:tgtEl>
                                      </p:cBhvr>
                                    </p:animEffect>
                                    <p:set>
                                      <p:cBhvr>
                                        <p:cTn id="287" dur="1" fill="hold">
                                          <p:stCondLst>
                                            <p:cond delay="499"/>
                                          </p:stCondLst>
                                        </p:cTn>
                                        <p:tgtEl>
                                          <p:spTgt spid="36"/>
                                        </p:tgtEl>
                                        <p:attrNameLst>
                                          <p:attrName>style.visibility</p:attrName>
                                        </p:attrNameLst>
                                      </p:cBhvr>
                                      <p:to>
                                        <p:strVal val="hidden"/>
                                      </p:to>
                                    </p:set>
                                  </p:childTnLst>
                                </p:cTn>
                              </p:par>
                              <p:par>
                                <p:cTn id="288" presetID="9" presetClass="exit" presetSubtype="0" fill="hold" grpId="1" nodeType="withEffect">
                                  <p:stCondLst>
                                    <p:cond delay="0"/>
                                  </p:stCondLst>
                                  <p:childTnLst>
                                    <p:animEffect transition="out" filter="dissolve">
                                      <p:cBhvr>
                                        <p:cTn id="289" dur="500"/>
                                        <p:tgtEl>
                                          <p:spTgt spid="37"/>
                                        </p:tgtEl>
                                      </p:cBhvr>
                                    </p:animEffect>
                                    <p:set>
                                      <p:cBhvr>
                                        <p:cTn id="290" dur="1" fill="hold">
                                          <p:stCondLst>
                                            <p:cond delay="499"/>
                                          </p:stCondLst>
                                        </p:cTn>
                                        <p:tgtEl>
                                          <p:spTgt spid="37"/>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nodeType="clickEffect">
                                  <p:stCondLst>
                                    <p:cond delay="0"/>
                                  </p:stCondLst>
                                  <p:childTnLst>
                                    <p:set>
                                      <p:cBhvr>
                                        <p:cTn id="294" dur="1" fill="hold">
                                          <p:stCondLst>
                                            <p:cond delay="0"/>
                                          </p:stCondLst>
                                        </p:cTn>
                                        <p:tgtEl>
                                          <p:spTgt spid="38"/>
                                        </p:tgtEl>
                                        <p:attrNameLst>
                                          <p:attrName>style.visibility</p:attrName>
                                        </p:attrNameLst>
                                      </p:cBhvr>
                                      <p:to>
                                        <p:strVal val="visible"/>
                                      </p:to>
                                    </p:set>
                                    <p:animEffect transition="in" filter="fade">
                                      <p:cBhvr>
                                        <p:cTn id="295" dur="500"/>
                                        <p:tgtEl>
                                          <p:spTgt spid="38"/>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0" nodeType="clickEffect">
                                  <p:stCondLst>
                                    <p:cond delay="0"/>
                                  </p:stCondLst>
                                  <p:childTnLst>
                                    <p:set>
                                      <p:cBhvr>
                                        <p:cTn id="299" dur="1" fill="hold">
                                          <p:stCondLst>
                                            <p:cond delay="0"/>
                                          </p:stCondLst>
                                        </p:cTn>
                                        <p:tgtEl>
                                          <p:spTgt spid="39"/>
                                        </p:tgtEl>
                                        <p:attrNameLst>
                                          <p:attrName>style.visibility</p:attrName>
                                        </p:attrNameLst>
                                      </p:cBhvr>
                                      <p:to>
                                        <p:strVal val="visible"/>
                                      </p:to>
                                    </p:set>
                                    <p:animEffect transition="in" filter="fade">
                                      <p:cBhvr>
                                        <p:cTn id="300" dur="500"/>
                                        <p:tgtEl>
                                          <p:spTgt spid="39"/>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41"/>
                                        </p:tgtEl>
                                        <p:attrNameLst>
                                          <p:attrName>style.visibility</p:attrName>
                                        </p:attrNameLst>
                                      </p:cBhvr>
                                      <p:to>
                                        <p:strVal val="visible"/>
                                      </p:to>
                                    </p:set>
                                    <p:animEffect transition="in" filter="fade">
                                      <p:cBhvr>
                                        <p:cTn id="305" dur="500"/>
                                        <p:tgtEl>
                                          <p:spTgt spid="41"/>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ntr" presetSubtype="0" fill="hold" grpId="0" nodeType="clickEffect">
                                  <p:stCondLst>
                                    <p:cond delay="0"/>
                                  </p:stCondLst>
                                  <p:childTnLst>
                                    <p:set>
                                      <p:cBhvr>
                                        <p:cTn id="309" dur="1" fill="hold">
                                          <p:stCondLst>
                                            <p:cond delay="0"/>
                                          </p:stCondLst>
                                        </p:cTn>
                                        <p:tgtEl>
                                          <p:spTgt spid="42"/>
                                        </p:tgtEl>
                                        <p:attrNameLst>
                                          <p:attrName>style.visibility</p:attrName>
                                        </p:attrNameLst>
                                      </p:cBhvr>
                                      <p:to>
                                        <p:strVal val="visible"/>
                                      </p:to>
                                    </p:set>
                                    <p:animEffect transition="in" filter="fade">
                                      <p:cBhvr>
                                        <p:cTn id="310" dur="500"/>
                                        <p:tgtEl>
                                          <p:spTgt spid="42"/>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grpId="0" nodeType="clickEffect">
                                  <p:stCondLst>
                                    <p:cond delay="0"/>
                                  </p:stCondLst>
                                  <p:childTnLst>
                                    <p:set>
                                      <p:cBhvr>
                                        <p:cTn id="314" dur="1" fill="hold">
                                          <p:stCondLst>
                                            <p:cond delay="0"/>
                                          </p:stCondLst>
                                        </p:cTn>
                                        <p:tgtEl>
                                          <p:spTgt spid="43"/>
                                        </p:tgtEl>
                                        <p:attrNameLst>
                                          <p:attrName>style.visibility</p:attrName>
                                        </p:attrNameLst>
                                      </p:cBhvr>
                                      <p:to>
                                        <p:strVal val="visible"/>
                                      </p:to>
                                    </p:set>
                                    <p:animEffect transition="in" filter="fade">
                                      <p:cBhvr>
                                        <p:cTn id="315" dur="500"/>
                                        <p:tgtEl>
                                          <p:spTgt spid="43"/>
                                        </p:tgtEl>
                                      </p:cBhvr>
                                    </p:animEffect>
                                  </p:childTnLst>
                                </p:cTn>
                              </p:par>
                            </p:childTnLst>
                          </p:cTn>
                        </p:par>
                      </p:childTnLst>
                    </p:cTn>
                  </p:par>
                  <p:par>
                    <p:cTn id="316" fill="hold">
                      <p:stCondLst>
                        <p:cond delay="indefinite"/>
                      </p:stCondLst>
                      <p:childTnLst>
                        <p:par>
                          <p:cTn id="317" fill="hold">
                            <p:stCondLst>
                              <p:cond delay="0"/>
                            </p:stCondLst>
                            <p:childTnLst>
                              <p:par>
                                <p:cTn id="318" presetID="9" presetClass="exit" presetSubtype="0" fill="hold" grpId="1" nodeType="clickEffect">
                                  <p:stCondLst>
                                    <p:cond delay="0"/>
                                  </p:stCondLst>
                                  <p:childTnLst>
                                    <p:animEffect transition="out" filter="dissolve">
                                      <p:cBhvr>
                                        <p:cTn id="319" dur="500"/>
                                        <p:tgtEl>
                                          <p:spTgt spid="39"/>
                                        </p:tgtEl>
                                      </p:cBhvr>
                                    </p:animEffect>
                                    <p:set>
                                      <p:cBhvr>
                                        <p:cTn id="320" dur="1" fill="hold">
                                          <p:stCondLst>
                                            <p:cond delay="499"/>
                                          </p:stCondLst>
                                        </p:cTn>
                                        <p:tgtEl>
                                          <p:spTgt spid="39"/>
                                        </p:tgtEl>
                                        <p:attrNameLst>
                                          <p:attrName>style.visibility</p:attrName>
                                        </p:attrNameLst>
                                      </p:cBhvr>
                                      <p:to>
                                        <p:strVal val="hidden"/>
                                      </p:to>
                                    </p:set>
                                  </p:childTnLst>
                                </p:cTn>
                              </p:par>
                              <p:par>
                                <p:cTn id="321" presetID="9" presetClass="exit" presetSubtype="0" fill="hold" grpId="1" nodeType="withEffect">
                                  <p:stCondLst>
                                    <p:cond delay="0"/>
                                  </p:stCondLst>
                                  <p:childTnLst>
                                    <p:animEffect transition="out" filter="dissolve">
                                      <p:cBhvr>
                                        <p:cTn id="322" dur="500"/>
                                        <p:tgtEl>
                                          <p:spTgt spid="41"/>
                                        </p:tgtEl>
                                      </p:cBhvr>
                                    </p:animEffect>
                                    <p:set>
                                      <p:cBhvr>
                                        <p:cTn id="323" dur="1" fill="hold">
                                          <p:stCondLst>
                                            <p:cond delay="499"/>
                                          </p:stCondLst>
                                        </p:cTn>
                                        <p:tgtEl>
                                          <p:spTgt spid="41"/>
                                        </p:tgtEl>
                                        <p:attrNameLst>
                                          <p:attrName>style.visibility</p:attrName>
                                        </p:attrNameLst>
                                      </p:cBhvr>
                                      <p:to>
                                        <p:strVal val="hidden"/>
                                      </p:to>
                                    </p:set>
                                  </p:childTnLst>
                                </p:cTn>
                              </p:par>
                              <p:par>
                                <p:cTn id="324" presetID="9" presetClass="exit" presetSubtype="0" fill="hold" grpId="1" nodeType="withEffect">
                                  <p:stCondLst>
                                    <p:cond delay="0"/>
                                  </p:stCondLst>
                                  <p:childTnLst>
                                    <p:animEffect transition="out" filter="dissolve">
                                      <p:cBhvr>
                                        <p:cTn id="325" dur="500"/>
                                        <p:tgtEl>
                                          <p:spTgt spid="42"/>
                                        </p:tgtEl>
                                      </p:cBhvr>
                                    </p:animEffect>
                                    <p:set>
                                      <p:cBhvr>
                                        <p:cTn id="326" dur="1" fill="hold">
                                          <p:stCondLst>
                                            <p:cond delay="499"/>
                                          </p:stCondLst>
                                        </p:cTn>
                                        <p:tgtEl>
                                          <p:spTgt spid="42"/>
                                        </p:tgtEl>
                                        <p:attrNameLst>
                                          <p:attrName>style.visibility</p:attrName>
                                        </p:attrNameLst>
                                      </p:cBhvr>
                                      <p:to>
                                        <p:strVal val="hidden"/>
                                      </p:to>
                                    </p:set>
                                  </p:childTnLst>
                                </p:cTn>
                              </p:par>
                              <p:par>
                                <p:cTn id="327" presetID="9" presetClass="exit" presetSubtype="0" fill="hold" grpId="1" nodeType="withEffect">
                                  <p:stCondLst>
                                    <p:cond delay="0"/>
                                  </p:stCondLst>
                                  <p:childTnLst>
                                    <p:animEffect transition="out" filter="dissolve">
                                      <p:cBhvr>
                                        <p:cTn id="328" dur="500"/>
                                        <p:tgtEl>
                                          <p:spTgt spid="43"/>
                                        </p:tgtEl>
                                      </p:cBhvr>
                                    </p:animEffect>
                                    <p:set>
                                      <p:cBhvr>
                                        <p:cTn id="329" dur="1" fill="hold">
                                          <p:stCondLst>
                                            <p:cond delay="499"/>
                                          </p:stCondLst>
                                        </p:cTn>
                                        <p:tgtEl>
                                          <p:spTgt spid="43"/>
                                        </p:tgtEl>
                                        <p:attrNameLst>
                                          <p:attrName>style.visibility</p:attrName>
                                        </p:attrNameLst>
                                      </p:cBhvr>
                                      <p:to>
                                        <p:strVal val="hidden"/>
                                      </p:to>
                                    </p:set>
                                  </p:childTnLst>
                                </p:cTn>
                              </p:par>
                            </p:childTnLst>
                          </p:cTn>
                        </p:par>
                      </p:childTnLst>
                    </p:cTn>
                  </p:par>
                  <p:par>
                    <p:cTn id="330" fill="hold">
                      <p:stCondLst>
                        <p:cond delay="indefinite"/>
                      </p:stCondLst>
                      <p:childTnLst>
                        <p:par>
                          <p:cTn id="331" fill="hold">
                            <p:stCondLst>
                              <p:cond delay="0"/>
                            </p:stCondLst>
                            <p:childTnLst>
                              <p:par>
                                <p:cTn id="332" presetID="9" presetClass="exit" presetSubtype="0" fill="hold" nodeType="clickEffect">
                                  <p:stCondLst>
                                    <p:cond delay="0"/>
                                  </p:stCondLst>
                                  <p:childTnLst>
                                    <p:animEffect transition="out" filter="dissolve">
                                      <p:cBhvr>
                                        <p:cTn id="333" dur="500"/>
                                        <p:tgtEl>
                                          <p:spTgt spid="38"/>
                                        </p:tgtEl>
                                      </p:cBhvr>
                                    </p:animEffect>
                                    <p:set>
                                      <p:cBhvr>
                                        <p:cTn id="334" dur="1" fill="hold">
                                          <p:stCondLst>
                                            <p:cond delay="499"/>
                                          </p:stCondLst>
                                        </p:cTn>
                                        <p:tgtEl>
                                          <p:spTgt spid="3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10" presetClass="entr" presetSubtype="0" fill="hold" nodeType="clickEffect">
                                  <p:stCondLst>
                                    <p:cond delay="0"/>
                                  </p:stCondLst>
                                  <p:childTnLst>
                                    <p:set>
                                      <p:cBhvr>
                                        <p:cTn id="338" dur="1" fill="hold">
                                          <p:stCondLst>
                                            <p:cond delay="0"/>
                                          </p:stCondLst>
                                        </p:cTn>
                                        <p:tgtEl>
                                          <p:spTgt spid="44"/>
                                        </p:tgtEl>
                                        <p:attrNameLst>
                                          <p:attrName>style.visibility</p:attrName>
                                        </p:attrNameLst>
                                      </p:cBhvr>
                                      <p:to>
                                        <p:strVal val="visible"/>
                                      </p:to>
                                    </p:set>
                                    <p:animEffect transition="in" filter="fade">
                                      <p:cBhvr>
                                        <p:cTn id="339" dur="500"/>
                                        <p:tgtEl>
                                          <p:spTgt spid="44"/>
                                        </p:tgtEl>
                                      </p:cBhvr>
                                    </p:animEffect>
                                  </p:childTnLst>
                                </p:cTn>
                              </p:par>
                            </p:childTnLst>
                          </p:cTn>
                        </p:par>
                      </p:childTnLst>
                    </p:cTn>
                  </p:par>
                  <p:par>
                    <p:cTn id="340" fill="hold">
                      <p:stCondLst>
                        <p:cond delay="indefinite"/>
                      </p:stCondLst>
                      <p:childTnLst>
                        <p:par>
                          <p:cTn id="341" fill="hold">
                            <p:stCondLst>
                              <p:cond delay="0"/>
                            </p:stCondLst>
                            <p:childTnLst>
                              <p:par>
                                <p:cTn id="342" presetID="10" presetClass="entr" presetSubtype="0" fill="hold" nodeType="clickEffect">
                                  <p:stCondLst>
                                    <p:cond delay="0"/>
                                  </p:stCondLst>
                                  <p:childTnLst>
                                    <p:set>
                                      <p:cBhvr>
                                        <p:cTn id="343" dur="1" fill="hold">
                                          <p:stCondLst>
                                            <p:cond delay="0"/>
                                          </p:stCondLst>
                                        </p:cTn>
                                        <p:tgtEl>
                                          <p:spTgt spid="45"/>
                                        </p:tgtEl>
                                        <p:attrNameLst>
                                          <p:attrName>style.visibility</p:attrName>
                                        </p:attrNameLst>
                                      </p:cBhvr>
                                      <p:to>
                                        <p:strVal val="visible"/>
                                      </p:to>
                                    </p:set>
                                    <p:animEffect transition="in" filter="fade">
                                      <p:cBhvr>
                                        <p:cTn id="344" dur="500"/>
                                        <p:tgtEl>
                                          <p:spTgt spid="45"/>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ntr" presetSubtype="0" fill="hold" nodeType="clickEffect">
                                  <p:stCondLst>
                                    <p:cond delay="0"/>
                                  </p:stCondLst>
                                  <p:childTnLst>
                                    <p:set>
                                      <p:cBhvr>
                                        <p:cTn id="348" dur="1" fill="hold">
                                          <p:stCondLst>
                                            <p:cond delay="0"/>
                                          </p:stCondLst>
                                        </p:cTn>
                                        <p:tgtEl>
                                          <p:spTgt spid="46"/>
                                        </p:tgtEl>
                                        <p:attrNameLst>
                                          <p:attrName>style.visibility</p:attrName>
                                        </p:attrNameLst>
                                      </p:cBhvr>
                                      <p:to>
                                        <p:strVal val="visible"/>
                                      </p:to>
                                    </p:set>
                                    <p:animEffect transition="in" filter="fade">
                                      <p:cBhvr>
                                        <p:cTn id="349" dur="500"/>
                                        <p:tgtEl>
                                          <p:spTgt spid="46"/>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nodeType="clickEffect">
                                  <p:stCondLst>
                                    <p:cond delay="0"/>
                                  </p:stCondLst>
                                  <p:childTnLst>
                                    <p:set>
                                      <p:cBhvr>
                                        <p:cTn id="353" dur="1" fill="hold">
                                          <p:stCondLst>
                                            <p:cond delay="0"/>
                                          </p:stCondLst>
                                        </p:cTn>
                                        <p:tgtEl>
                                          <p:spTgt spid="48"/>
                                        </p:tgtEl>
                                        <p:attrNameLst>
                                          <p:attrName>style.visibility</p:attrName>
                                        </p:attrNameLst>
                                      </p:cBhvr>
                                      <p:to>
                                        <p:strVal val="visible"/>
                                      </p:to>
                                    </p:set>
                                    <p:animEffect transition="in" filter="fade">
                                      <p:cBhvr>
                                        <p:cTn id="354" dur="500"/>
                                        <p:tgtEl>
                                          <p:spTgt spid="48"/>
                                        </p:tgtEl>
                                      </p:cBhvr>
                                    </p:animEffect>
                                  </p:childTnLst>
                                </p:cTn>
                              </p:par>
                            </p:childTnLst>
                          </p:cTn>
                        </p:par>
                      </p:childTnLst>
                    </p:cTn>
                  </p:par>
                  <p:par>
                    <p:cTn id="355" fill="hold">
                      <p:stCondLst>
                        <p:cond delay="indefinite"/>
                      </p:stCondLst>
                      <p:childTnLst>
                        <p:par>
                          <p:cTn id="356" fill="hold">
                            <p:stCondLst>
                              <p:cond delay="0"/>
                            </p:stCondLst>
                            <p:childTnLst>
                              <p:par>
                                <p:cTn id="357" presetID="10" presetClass="entr" presetSubtype="0" fill="hold" nodeType="clickEffect">
                                  <p:stCondLst>
                                    <p:cond delay="0"/>
                                  </p:stCondLst>
                                  <p:childTnLst>
                                    <p:set>
                                      <p:cBhvr>
                                        <p:cTn id="358" dur="1" fill="hold">
                                          <p:stCondLst>
                                            <p:cond delay="0"/>
                                          </p:stCondLst>
                                        </p:cTn>
                                        <p:tgtEl>
                                          <p:spTgt spid="47"/>
                                        </p:tgtEl>
                                        <p:attrNameLst>
                                          <p:attrName>style.visibility</p:attrName>
                                        </p:attrNameLst>
                                      </p:cBhvr>
                                      <p:to>
                                        <p:strVal val="visible"/>
                                      </p:to>
                                    </p:set>
                                    <p:animEffect transition="in" filter="fade">
                                      <p:cBhvr>
                                        <p:cTn id="359" dur="500"/>
                                        <p:tgtEl>
                                          <p:spTgt spid="47"/>
                                        </p:tgtEl>
                                      </p:cBhvr>
                                    </p:animEffect>
                                  </p:childTnLst>
                                </p:cTn>
                              </p:par>
                            </p:childTnLst>
                          </p:cTn>
                        </p:par>
                      </p:childTnLst>
                    </p:cTn>
                  </p:par>
                  <p:par>
                    <p:cTn id="360" fill="hold">
                      <p:stCondLst>
                        <p:cond delay="indefinite"/>
                      </p:stCondLst>
                      <p:childTnLst>
                        <p:par>
                          <p:cTn id="361" fill="hold">
                            <p:stCondLst>
                              <p:cond delay="0"/>
                            </p:stCondLst>
                            <p:childTnLst>
                              <p:par>
                                <p:cTn id="362" presetID="10" presetClass="entr" presetSubtype="0" fill="hold" nodeType="clickEffect">
                                  <p:stCondLst>
                                    <p:cond delay="0"/>
                                  </p:stCondLst>
                                  <p:childTnLst>
                                    <p:set>
                                      <p:cBhvr>
                                        <p:cTn id="363" dur="1" fill="hold">
                                          <p:stCondLst>
                                            <p:cond delay="0"/>
                                          </p:stCondLst>
                                        </p:cTn>
                                        <p:tgtEl>
                                          <p:spTgt spid="49"/>
                                        </p:tgtEl>
                                        <p:attrNameLst>
                                          <p:attrName>style.visibility</p:attrName>
                                        </p:attrNameLst>
                                      </p:cBhvr>
                                      <p:to>
                                        <p:strVal val="visible"/>
                                      </p:to>
                                    </p:set>
                                    <p:animEffect transition="in" filter="fade">
                                      <p:cBhvr>
                                        <p:cTn id="364" dur="500"/>
                                        <p:tgtEl>
                                          <p:spTgt spid="49"/>
                                        </p:tgtEl>
                                      </p:cBhvr>
                                    </p:animEffect>
                                  </p:childTnLst>
                                </p:cTn>
                              </p:par>
                            </p:childTnLst>
                          </p:cTn>
                        </p:par>
                      </p:childTnLst>
                    </p:cTn>
                  </p:par>
                  <p:par>
                    <p:cTn id="365" fill="hold">
                      <p:stCondLst>
                        <p:cond delay="indefinite"/>
                      </p:stCondLst>
                      <p:childTnLst>
                        <p:par>
                          <p:cTn id="366" fill="hold">
                            <p:stCondLst>
                              <p:cond delay="0"/>
                            </p:stCondLst>
                            <p:childTnLst>
                              <p:par>
                                <p:cTn id="367" presetID="9" presetClass="exit" presetSubtype="0" fill="hold" nodeType="clickEffect">
                                  <p:stCondLst>
                                    <p:cond delay="0"/>
                                  </p:stCondLst>
                                  <p:childTnLst>
                                    <p:animEffect transition="out" filter="dissolve">
                                      <p:cBhvr>
                                        <p:cTn id="368" dur="500"/>
                                        <p:tgtEl>
                                          <p:spTgt spid="45"/>
                                        </p:tgtEl>
                                      </p:cBhvr>
                                    </p:animEffect>
                                    <p:set>
                                      <p:cBhvr>
                                        <p:cTn id="369" dur="1" fill="hold">
                                          <p:stCondLst>
                                            <p:cond delay="499"/>
                                          </p:stCondLst>
                                        </p:cTn>
                                        <p:tgtEl>
                                          <p:spTgt spid="45"/>
                                        </p:tgtEl>
                                        <p:attrNameLst>
                                          <p:attrName>style.visibility</p:attrName>
                                        </p:attrNameLst>
                                      </p:cBhvr>
                                      <p:to>
                                        <p:strVal val="hidden"/>
                                      </p:to>
                                    </p:set>
                                  </p:childTnLst>
                                </p:cTn>
                              </p:par>
                              <p:par>
                                <p:cTn id="370" presetID="9" presetClass="exit" presetSubtype="0" fill="hold" nodeType="withEffect">
                                  <p:stCondLst>
                                    <p:cond delay="0"/>
                                  </p:stCondLst>
                                  <p:childTnLst>
                                    <p:animEffect transition="out" filter="dissolve">
                                      <p:cBhvr>
                                        <p:cTn id="371" dur="500"/>
                                        <p:tgtEl>
                                          <p:spTgt spid="46"/>
                                        </p:tgtEl>
                                      </p:cBhvr>
                                    </p:animEffect>
                                    <p:set>
                                      <p:cBhvr>
                                        <p:cTn id="372" dur="1" fill="hold">
                                          <p:stCondLst>
                                            <p:cond delay="499"/>
                                          </p:stCondLst>
                                        </p:cTn>
                                        <p:tgtEl>
                                          <p:spTgt spid="46"/>
                                        </p:tgtEl>
                                        <p:attrNameLst>
                                          <p:attrName>style.visibility</p:attrName>
                                        </p:attrNameLst>
                                      </p:cBhvr>
                                      <p:to>
                                        <p:strVal val="hidden"/>
                                      </p:to>
                                    </p:set>
                                  </p:childTnLst>
                                </p:cTn>
                              </p:par>
                              <p:par>
                                <p:cTn id="373" presetID="9" presetClass="exit" presetSubtype="0" fill="hold" nodeType="withEffect">
                                  <p:stCondLst>
                                    <p:cond delay="0"/>
                                  </p:stCondLst>
                                  <p:childTnLst>
                                    <p:animEffect transition="out" filter="dissolve">
                                      <p:cBhvr>
                                        <p:cTn id="374" dur="500"/>
                                        <p:tgtEl>
                                          <p:spTgt spid="47"/>
                                        </p:tgtEl>
                                      </p:cBhvr>
                                    </p:animEffect>
                                    <p:set>
                                      <p:cBhvr>
                                        <p:cTn id="375" dur="1" fill="hold">
                                          <p:stCondLst>
                                            <p:cond delay="499"/>
                                          </p:stCondLst>
                                        </p:cTn>
                                        <p:tgtEl>
                                          <p:spTgt spid="47"/>
                                        </p:tgtEl>
                                        <p:attrNameLst>
                                          <p:attrName>style.visibility</p:attrName>
                                        </p:attrNameLst>
                                      </p:cBhvr>
                                      <p:to>
                                        <p:strVal val="hidden"/>
                                      </p:to>
                                    </p:set>
                                  </p:childTnLst>
                                </p:cTn>
                              </p:par>
                              <p:par>
                                <p:cTn id="376" presetID="9" presetClass="exit" presetSubtype="0" fill="hold" nodeType="withEffect">
                                  <p:stCondLst>
                                    <p:cond delay="0"/>
                                  </p:stCondLst>
                                  <p:childTnLst>
                                    <p:animEffect transition="out" filter="dissolve">
                                      <p:cBhvr>
                                        <p:cTn id="377" dur="500"/>
                                        <p:tgtEl>
                                          <p:spTgt spid="48"/>
                                        </p:tgtEl>
                                      </p:cBhvr>
                                    </p:animEffect>
                                    <p:set>
                                      <p:cBhvr>
                                        <p:cTn id="378" dur="1" fill="hold">
                                          <p:stCondLst>
                                            <p:cond delay="499"/>
                                          </p:stCondLst>
                                        </p:cTn>
                                        <p:tgtEl>
                                          <p:spTgt spid="48"/>
                                        </p:tgtEl>
                                        <p:attrNameLst>
                                          <p:attrName>style.visibility</p:attrName>
                                        </p:attrNameLst>
                                      </p:cBhvr>
                                      <p:to>
                                        <p:strVal val="hidden"/>
                                      </p:to>
                                    </p:set>
                                  </p:childTnLst>
                                </p:cTn>
                              </p:par>
                              <p:par>
                                <p:cTn id="379" presetID="9" presetClass="exit" presetSubtype="0" fill="hold" nodeType="withEffect">
                                  <p:stCondLst>
                                    <p:cond delay="0"/>
                                  </p:stCondLst>
                                  <p:childTnLst>
                                    <p:animEffect transition="out" filter="dissolve">
                                      <p:cBhvr>
                                        <p:cTn id="380" dur="500"/>
                                        <p:tgtEl>
                                          <p:spTgt spid="49"/>
                                        </p:tgtEl>
                                      </p:cBhvr>
                                    </p:animEffect>
                                    <p:set>
                                      <p:cBhvr>
                                        <p:cTn id="381" dur="1" fill="hold">
                                          <p:stCondLst>
                                            <p:cond delay="499"/>
                                          </p:stCondLst>
                                        </p:cTn>
                                        <p:tgtEl>
                                          <p:spTgt spid="49"/>
                                        </p:tgtEl>
                                        <p:attrNameLst>
                                          <p:attrName>style.visibility</p:attrName>
                                        </p:attrNameLst>
                                      </p:cBhvr>
                                      <p:to>
                                        <p:strVal val="hidden"/>
                                      </p:to>
                                    </p:set>
                                  </p:childTnLst>
                                </p:cTn>
                              </p:par>
                            </p:childTnLst>
                          </p:cTn>
                        </p:par>
                      </p:childTnLst>
                    </p:cTn>
                  </p:par>
                  <p:par>
                    <p:cTn id="382" fill="hold">
                      <p:stCondLst>
                        <p:cond delay="indefinite"/>
                      </p:stCondLst>
                      <p:childTnLst>
                        <p:par>
                          <p:cTn id="383" fill="hold">
                            <p:stCondLst>
                              <p:cond delay="0"/>
                            </p:stCondLst>
                            <p:childTnLst>
                              <p:par>
                                <p:cTn id="384" presetID="9" presetClass="exit" presetSubtype="0" fill="hold" nodeType="clickEffect">
                                  <p:stCondLst>
                                    <p:cond delay="0"/>
                                  </p:stCondLst>
                                  <p:childTnLst>
                                    <p:animEffect transition="out" filter="dissolve">
                                      <p:cBhvr>
                                        <p:cTn id="385" dur="500"/>
                                        <p:tgtEl>
                                          <p:spTgt spid="44"/>
                                        </p:tgtEl>
                                      </p:cBhvr>
                                    </p:animEffect>
                                    <p:set>
                                      <p:cBhvr>
                                        <p:cTn id="386"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1" grpId="0" animBg="1"/>
      <p:bldP spid="21" grpId="1" animBg="1"/>
      <p:bldP spid="21" grpId="2"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41" grpId="0" animBg="1"/>
      <p:bldP spid="41" grpId="1" animBg="1"/>
      <p:bldP spid="39" grpId="0" animBg="1"/>
      <p:bldP spid="39" grpId="1" animBg="1"/>
      <p:bldP spid="42" grpId="0" animBg="1"/>
      <p:bldP spid="42" grpId="1" animBg="1"/>
      <p:bldP spid="43" grpId="0" animBg="1"/>
      <p:bldP spid="4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8229600" cy="1143000"/>
          </a:xfrm>
        </p:spPr>
        <p:txBody>
          <a:bodyPr/>
          <a:lstStyle/>
          <a:p>
            <a:r>
              <a:rPr lang="en-GB" dirty="0" smtClean="0"/>
              <a:t>Addition: Year 3</a:t>
            </a:r>
            <a:endParaRPr lang="en-GB" dirty="0"/>
          </a:p>
        </p:txBody>
      </p:sp>
      <p:sp>
        <p:nvSpPr>
          <p:cNvPr id="3" name="Content Placeholder 2"/>
          <p:cNvSpPr>
            <a:spLocks noGrp="1"/>
          </p:cNvSpPr>
          <p:nvPr>
            <p:ph idx="1"/>
          </p:nvPr>
        </p:nvSpPr>
        <p:spPr>
          <a:xfrm>
            <a:off x="539552" y="548680"/>
            <a:ext cx="8229600" cy="4525963"/>
          </a:xfrm>
        </p:spPr>
        <p:txBody>
          <a:bodyPr>
            <a:normAutofit/>
          </a:bodyPr>
          <a:lstStyle/>
          <a:p>
            <a:pPr marL="0" indent="0">
              <a:buNone/>
            </a:pPr>
            <a:r>
              <a:rPr lang="en-GB" dirty="0" smtClean="0"/>
              <a:t>Statutory requirements:</a:t>
            </a:r>
          </a:p>
          <a:p>
            <a:pPr marL="0" indent="0" algn="just">
              <a:spcAft>
                <a:spcPts val="0"/>
              </a:spcAft>
              <a:buNone/>
            </a:pPr>
            <a:r>
              <a:rPr lang="en-GB" sz="1200" dirty="0">
                <a:ea typeface="Times New Roman" panose="02020603050405020304" pitchFamily="18" charset="0"/>
              </a:rPr>
              <a:t>add and subtract numbers mentally, including: </a:t>
            </a:r>
          </a:p>
          <a:p>
            <a:pPr marL="0" indent="0" algn="just">
              <a:spcAft>
                <a:spcPts val="0"/>
              </a:spcAft>
              <a:buNone/>
            </a:pPr>
            <a:r>
              <a:rPr lang="en-GB" sz="1200" dirty="0">
                <a:ea typeface="Times New Roman" panose="02020603050405020304" pitchFamily="18" charset="0"/>
              </a:rPr>
              <a:t>•a three-digit number and 1s</a:t>
            </a:r>
          </a:p>
          <a:p>
            <a:pPr marL="0" indent="0" algn="just">
              <a:spcAft>
                <a:spcPts val="0"/>
              </a:spcAft>
              <a:buNone/>
            </a:pPr>
            <a:r>
              <a:rPr lang="en-GB" sz="1200" dirty="0">
                <a:ea typeface="Times New Roman" panose="02020603050405020304" pitchFamily="18" charset="0"/>
              </a:rPr>
              <a:t>•a three-digit number and 10s</a:t>
            </a:r>
          </a:p>
          <a:p>
            <a:pPr marL="0" indent="0" algn="just">
              <a:spcAft>
                <a:spcPts val="0"/>
              </a:spcAft>
              <a:buNone/>
            </a:pPr>
            <a:r>
              <a:rPr lang="en-GB" sz="1200" dirty="0">
                <a:ea typeface="Times New Roman" panose="02020603050405020304" pitchFamily="18" charset="0"/>
              </a:rPr>
              <a:t>•a three-digit number and 100s</a:t>
            </a:r>
          </a:p>
          <a:p>
            <a:pPr marL="0" indent="0" algn="just">
              <a:spcAft>
                <a:spcPts val="0"/>
              </a:spcAft>
              <a:buNone/>
            </a:pPr>
            <a:r>
              <a:rPr lang="en-GB" sz="1200" dirty="0" smtClean="0">
                <a:ea typeface="Times New Roman" panose="02020603050405020304" pitchFamily="18" charset="0"/>
              </a:rPr>
              <a:t>•</a:t>
            </a:r>
            <a:r>
              <a:rPr lang="en-GB" sz="1200" dirty="0">
                <a:ea typeface="Times New Roman" panose="02020603050405020304" pitchFamily="18" charset="0"/>
              </a:rPr>
              <a:t>add and subtract numbers with up to 3 digits, using formal written methods of columnar addition and subtraction</a:t>
            </a:r>
          </a:p>
          <a:p>
            <a:pPr marL="0" indent="0">
              <a:buNone/>
            </a:pPr>
            <a:endParaRPr lang="en-GB" dirty="0"/>
          </a:p>
        </p:txBody>
      </p:sp>
      <p:pic>
        <p:nvPicPr>
          <p:cNvPr id="4" name="Picture 3"/>
          <p:cNvPicPr>
            <a:picLocks noChangeAspect="1"/>
          </p:cNvPicPr>
          <p:nvPr/>
        </p:nvPicPr>
        <p:blipFill>
          <a:blip r:embed="rId2"/>
          <a:stretch>
            <a:fillRect/>
          </a:stretch>
        </p:blipFill>
        <p:spPr>
          <a:xfrm>
            <a:off x="179513" y="2348880"/>
            <a:ext cx="8856984" cy="2967250"/>
          </a:xfrm>
          <a:prstGeom prst="rect">
            <a:avLst/>
          </a:prstGeom>
        </p:spPr>
      </p:pic>
    </p:spTree>
    <p:extLst>
      <p:ext uri="{BB962C8B-B14F-4D97-AF65-F5344CB8AC3E}">
        <p14:creationId xmlns:p14="http://schemas.microsoft.com/office/powerpoint/2010/main" val="2817041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3</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2176" y="1600200"/>
            <a:ext cx="8129191" cy="4333719"/>
          </a:xfrm>
          <a:prstGeom prst="rect">
            <a:avLst/>
          </a:prstGeom>
        </p:spPr>
      </p:pic>
    </p:spTree>
    <p:extLst>
      <p:ext uri="{BB962C8B-B14F-4D97-AF65-F5344CB8AC3E}">
        <p14:creationId xmlns:p14="http://schemas.microsoft.com/office/powerpoint/2010/main" val="1917949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 Year 4</a:t>
            </a:r>
            <a:endParaRPr lang="en-GB" dirty="0"/>
          </a:p>
        </p:txBody>
      </p:sp>
      <p:pic>
        <p:nvPicPr>
          <p:cNvPr id="4" name="Picture 3"/>
          <p:cNvPicPr>
            <a:picLocks noChangeAspect="1"/>
          </p:cNvPicPr>
          <p:nvPr/>
        </p:nvPicPr>
        <p:blipFill>
          <a:blip r:embed="rId2"/>
          <a:stretch>
            <a:fillRect/>
          </a:stretch>
        </p:blipFill>
        <p:spPr>
          <a:xfrm>
            <a:off x="611560" y="2708920"/>
            <a:ext cx="7717135" cy="3237918"/>
          </a:xfrm>
          <a:prstGeom prst="rect">
            <a:avLst/>
          </a:prstGeom>
        </p:spPr>
      </p:pic>
      <p:sp>
        <p:nvSpPr>
          <p:cNvPr id="5" name="Rectangle 4"/>
          <p:cNvSpPr/>
          <p:nvPr/>
        </p:nvSpPr>
        <p:spPr>
          <a:xfrm>
            <a:off x="431304" y="1188795"/>
            <a:ext cx="8533184" cy="1200329"/>
          </a:xfrm>
          <a:prstGeom prst="rect">
            <a:avLst/>
          </a:prstGeom>
        </p:spPr>
        <p:txBody>
          <a:bodyPr wrap="square">
            <a:spAutoFit/>
          </a:bodyPr>
          <a:lstStyle/>
          <a:p>
            <a:r>
              <a:rPr lang="en-GB" dirty="0"/>
              <a:t>•add and subtract numbers with up to 4 digits using the formal written methods of columnar addition and subtraction where appropriate</a:t>
            </a:r>
          </a:p>
          <a:p>
            <a:endParaRPr lang="en-GB" dirty="0"/>
          </a:p>
          <a:p>
            <a:r>
              <a:rPr lang="en-GB" dirty="0"/>
              <a:t>•estimate and use inverse operations to check answers to a calculation</a:t>
            </a:r>
          </a:p>
        </p:txBody>
      </p:sp>
    </p:spTree>
    <p:extLst>
      <p:ext uri="{BB962C8B-B14F-4D97-AF65-F5344CB8AC3E}">
        <p14:creationId xmlns:p14="http://schemas.microsoft.com/office/powerpoint/2010/main" val="90517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Subtraction Year 3</a:t>
            </a:r>
            <a:endParaRPr lang="en-GB" dirty="0"/>
          </a:p>
        </p:txBody>
      </p:sp>
      <p:sp>
        <p:nvSpPr>
          <p:cNvPr id="3" name="Content Placeholder 2"/>
          <p:cNvSpPr>
            <a:spLocks noGrp="1"/>
          </p:cNvSpPr>
          <p:nvPr>
            <p:ph idx="1"/>
          </p:nvPr>
        </p:nvSpPr>
        <p:spPr/>
        <p:txBody>
          <a:bodyPr>
            <a:normAutofit/>
          </a:bodyPr>
          <a:lstStyle/>
          <a:p>
            <a:pPr marL="0" indent="0" algn="just">
              <a:spcAft>
                <a:spcPts val="0"/>
              </a:spcAft>
              <a:buNone/>
            </a:pPr>
            <a:r>
              <a:rPr lang="en-GB" sz="1400" dirty="0">
                <a:ea typeface="Times New Roman" panose="02020603050405020304" pitchFamily="18" charset="0"/>
              </a:rPr>
              <a:t>add and subtract numbers mentally, including: </a:t>
            </a:r>
          </a:p>
          <a:p>
            <a:pPr marL="0" indent="0" algn="just">
              <a:spcAft>
                <a:spcPts val="0"/>
              </a:spcAft>
              <a:buNone/>
            </a:pPr>
            <a:r>
              <a:rPr lang="en-GB" sz="1400" dirty="0">
                <a:ea typeface="Times New Roman" panose="02020603050405020304" pitchFamily="18" charset="0"/>
              </a:rPr>
              <a:t>•a three-digit number and 1s</a:t>
            </a:r>
          </a:p>
          <a:p>
            <a:pPr marL="0" indent="0" algn="just">
              <a:spcAft>
                <a:spcPts val="0"/>
              </a:spcAft>
              <a:buNone/>
            </a:pPr>
            <a:r>
              <a:rPr lang="en-GB" sz="1400" dirty="0">
                <a:ea typeface="Times New Roman" panose="02020603050405020304" pitchFamily="18" charset="0"/>
              </a:rPr>
              <a:t>•a three-digit number and 10s</a:t>
            </a:r>
          </a:p>
          <a:p>
            <a:pPr marL="0" indent="0" algn="just">
              <a:spcAft>
                <a:spcPts val="0"/>
              </a:spcAft>
              <a:buNone/>
            </a:pPr>
            <a:r>
              <a:rPr lang="en-GB" sz="1400" dirty="0">
                <a:ea typeface="Times New Roman" panose="02020603050405020304" pitchFamily="18" charset="0"/>
              </a:rPr>
              <a:t>•a three-digit number and 100s</a:t>
            </a:r>
          </a:p>
          <a:p>
            <a:pPr marL="0" indent="0" algn="just">
              <a:spcAft>
                <a:spcPts val="0"/>
              </a:spcAft>
              <a:buNone/>
            </a:pPr>
            <a:r>
              <a:rPr lang="en-GB" sz="1400" dirty="0">
                <a:ea typeface="Times New Roman" panose="02020603050405020304" pitchFamily="18" charset="0"/>
              </a:rPr>
              <a:t>•add and subtract numbers with up to 3 digits, using formal written methods of columnar addition and subtraction</a:t>
            </a:r>
            <a:endParaRPr lang="en-GB" sz="1400" dirty="0"/>
          </a:p>
        </p:txBody>
      </p:sp>
      <p:pic>
        <p:nvPicPr>
          <p:cNvPr id="4" name="Picture 3"/>
          <p:cNvPicPr>
            <a:picLocks noChangeAspect="1"/>
          </p:cNvPicPr>
          <p:nvPr/>
        </p:nvPicPr>
        <p:blipFill>
          <a:blip r:embed="rId2"/>
          <a:stretch>
            <a:fillRect/>
          </a:stretch>
        </p:blipFill>
        <p:spPr>
          <a:xfrm>
            <a:off x="0" y="3886423"/>
            <a:ext cx="9145016" cy="2736694"/>
          </a:xfrm>
          <a:prstGeom prst="rect">
            <a:avLst/>
          </a:prstGeom>
        </p:spPr>
      </p:pic>
    </p:spTree>
    <p:extLst>
      <p:ext uri="{BB962C8B-B14F-4D97-AF65-F5344CB8AC3E}">
        <p14:creationId xmlns:p14="http://schemas.microsoft.com/office/powerpoint/2010/main" val="3794171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3</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68941" y="1600200"/>
            <a:ext cx="8877683" cy="3773015"/>
          </a:xfrm>
          <a:prstGeom prst="rect">
            <a:avLst/>
          </a:prstGeom>
        </p:spPr>
      </p:pic>
    </p:spTree>
    <p:extLst>
      <p:ext uri="{BB962C8B-B14F-4D97-AF65-F5344CB8AC3E}">
        <p14:creationId xmlns:p14="http://schemas.microsoft.com/office/powerpoint/2010/main" val="3897018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Subtraction Year 4</a:t>
            </a:r>
            <a:endParaRPr lang="en-GB" dirty="0"/>
          </a:p>
        </p:txBody>
      </p:sp>
      <p:pic>
        <p:nvPicPr>
          <p:cNvPr id="4" name="Picture 3"/>
          <p:cNvPicPr>
            <a:picLocks noChangeAspect="1"/>
          </p:cNvPicPr>
          <p:nvPr/>
        </p:nvPicPr>
        <p:blipFill>
          <a:blip r:embed="rId2"/>
          <a:stretch>
            <a:fillRect/>
          </a:stretch>
        </p:blipFill>
        <p:spPr>
          <a:xfrm>
            <a:off x="179512" y="3284984"/>
            <a:ext cx="8591672" cy="3178422"/>
          </a:xfrm>
          <a:prstGeom prst="rect">
            <a:avLst/>
          </a:prstGeom>
        </p:spPr>
      </p:pic>
      <p:sp>
        <p:nvSpPr>
          <p:cNvPr id="5" name="Rectangle 4"/>
          <p:cNvSpPr/>
          <p:nvPr/>
        </p:nvSpPr>
        <p:spPr>
          <a:xfrm>
            <a:off x="610816" y="1751147"/>
            <a:ext cx="8533184" cy="1200329"/>
          </a:xfrm>
          <a:prstGeom prst="rect">
            <a:avLst/>
          </a:prstGeom>
        </p:spPr>
        <p:txBody>
          <a:bodyPr wrap="square">
            <a:spAutoFit/>
          </a:bodyPr>
          <a:lstStyle/>
          <a:p>
            <a:r>
              <a:rPr lang="en-GB" dirty="0"/>
              <a:t>•add and subtract numbers with up to 4 digits using the formal written methods of columnar addition and subtraction where appropriate</a:t>
            </a:r>
          </a:p>
          <a:p>
            <a:endParaRPr lang="en-GB" dirty="0"/>
          </a:p>
          <a:p>
            <a:r>
              <a:rPr lang="en-GB" dirty="0"/>
              <a:t>•estimate and use inverse operations to check answers to a calculation</a:t>
            </a:r>
          </a:p>
        </p:txBody>
      </p:sp>
    </p:spTree>
    <p:extLst>
      <p:ext uri="{BB962C8B-B14F-4D97-AF65-F5344CB8AC3E}">
        <p14:creationId xmlns:p14="http://schemas.microsoft.com/office/powerpoint/2010/main" val="599573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2400" dirty="0"/>
          </a:p>
        </p:txBody>
      </p:sp>
      <p:sp>
        <p:nvSpPr>
          <p:cNvPr id="3" name="Content Placeholder 2"/>
          <p:cNvSpPr>
            <a:spLocks noGrp="1"/>
          </p:cNvSpPr>
          <p:nvPr>
            <p:ph idx="1"/>
          </p:nvPr>
        </p:nvSpPr>
        <p:spPr>
          <a:xfrm>
            <a:off x="357361" y="1906061"/>
            <a:ext cx="8229600" cy="4525963"/>
          </a:xfrm>
        </p:spPr>
        <p:txBody>
          <a:bodyPr/>
          <a:lstStyle/>
          <a:p>
            <a:r>
              <a:rPr lang="en-GB" dirty="0"/>
              <a:t>Thinking is at the heart of Mathematics and therefore should be at the heart </a:t>
            </a:r>
            <a:r>
              <a:rPr lang="en-GB" dirty="0" smtClean="0"/>
              <a:t>of Mathematical </a:t>
            </a:r>
            <a:r>
              <a:rPr lang="en-GB" dirty="0"/>
              <a:t>teaching and learning. At Parklands we believe that all children can do Maths (and do it well).</a:t>
            </a:r>
          </a:p>
        </p:txBody>
      </p:sp>
      <p:pic>
        <p:nvPicPr>
          <p:cNvPr id="1026" name="Picture 2" descr="https://encrypted-tbn1.gstatic.com/images?q=tbn:ANd9GcRBwMQwEAj2-r1R940Pye-uDhAyNgyIntgksNwscZqleUXte1Kr7UySnE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13" y="221302"/>
            <a:ext cx="18288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Tmme00wohuCve3yEVyMC0brw72Zb_frqzyfp0OVVTfhDNLtC-IDLBac_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221302"/>
            <a:ext cx="2326099"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MSEhUTExMVFhUWGBgbGBcWGB4cGhsgJR0cHBceHBscHiohGhwlIBobITEhJSkrLjIuICIzODMsNygwLi4BCgoKDg0OGxAQGywlICQ0LTcsLDAsLC8vNCwsLC4sLCwsLCwsLCwsNCwsLCwsLC8sLCwtLCwsLC8sLCw0LCwsLP/AABEIAJ8BPQMBEQACEQEDEQH/xAAcAAEAAgMBAQEAAAAAAAAAAAAABQYDBAcCAQj/xABJEAACAQMCBAQDBQQFCgQHAAABAgMABBESIQUGMUETIlFhBzJxFCNCgZFSYnKhJDNzssEVNENTgpKx0eHwFkRU0zVjdJOiwtL/xAAbAQEAAgMBAQAAAAAAAAAAAAAAAwQBAgUGB//EADkRAAIBAwEFBQcDBAMAAwEAAAABAgMEESEFEjFBURNhcYGRBiIyobHB8BTR4RUjM0JSYvFjcpI0/9oADAMBAAIRAxEAPwDuNAKAUAoBQCgIriXMlnbnTPdQRt+y8qq3p0Jz2NAaQ574Z/6+1/8Aur/zoCasr6KZdcUiSL+1GwYenVTjsaA2KAUAoBQCgFAKAUAoBQCgFAKAUAoBQCgFAKAUAoBQCgFAKAUAoBQCgFAKAUAoBQEfzBxZLS2muZASsSMxA6nHQD3JwPzoCi8C+JTmZ/tqQxQeGXRkLFlYEfdtn+tLavKVAORjByKqW95Cs5JaY+hPUoOCT6kTxfjt1fMdTvDB+GGNirEf/NdTlmPdQdIzjzda59ztKTe7S4dSxStUtZ+hr2HCo4hhEVf4VA/4VzZVJyeZNstqKXBG68CnYgH6itVJrgxhELccFWNxNbk28w6SQ+Q+uCB5WU43BBB71apXtanzyu8inbwlyOkchc1m7VoZwq3MQBbTssi9BIo7b7Fex9iK79CvGtDeic6pTcHhltqYjFAKAUAoBQCgFAKAUAoBQCgFAKAUAoBQCgFAKAUAoBQCgFAKAUAoBQCgFAR3MXFRaWs1yVLCGNn0r1OB09vr260ByXjPNPELyGWLNrolUjR4T7Z6Yk8Q5I2OdOPbG1cl7UjlxlHTx19MF39I8ZTNaPhKsyO43Q6l36EjHToetclVJRUop8S44p4b5EzGgFRmxkoCLbmK03/pERI/CrBmJ9FUbsfYA1YVrWbxusjdaHUw8CuzMZjIJEk1DMEqlWjTH3flO/mHm1dMnHat7qi6W7HGnXq+foa0Z7+X8jDezy2lxBdwgs0L5dB1eNvLKo9TjcZ7gHsKl2fXjSm1J6M1uabnHK5HZOXeOw3sCzwElTkFWGHRh8yuv4WH/IjIINd9NNZRzGsEnWQKAUAoBQCgFAKAUAoBQCgFAKAUAoBQCgFAKAUAoBQCgFAKAUAoBQCgFAeZACDqxjBznpjvn2oDiri3ErvZoY7bLaRqLCQ5HnQH+rj2OlQcEHOBsK4G0alJzxFa82dK1hNRy3p0I8cTZmYj5QSo9yPmP6+X8j61SlHdSXN6/t+5YTy2SFlxENjfrUbWNGZJAzjFAOTmVeJfdRrmWJjMcYwFxofOPmLNpxtkEn8O/XsKk5RafBcP2KleMVJNcWWXnbgIuIxMgxcQedGHVlBzJEfVXGRg9Dg1cnFTg4vmRcGmii8UlB6V5w6Bb/g1NGLaWH/zCys83bWGP3Tr+7pAT2KN9T6i1nCVJOHA5FaMlN7x0KrBGKAUAoBQCgFAKAUAoBQCgFAKAUAoBQCgFAKAUAoBQCgFAKAUAoBQCgFAU74pXxSzWIf+ZlETfw6XkkH0ZYyh9mqvdVHToykuJLRipTSZQLjZAK8szrkBcq8UI8RDGXjLRn8MgKkjSe7/ALSfMDnbGCehO2mqkZLVPH/jK0aqcWuDLTFyDcxQQ+CVc+FHrjdtLK+gawrEYZS2cBsY9SMAW7mzjVlvReGR06soRw9TNa8n374DCGIdyzlyPTCIMN/vCoI7OWfel6G7uHyRdOW+XYrJWCkvI+DJK2NTY+UbbKgycKPU9SST0IQjCO7FaEOreWSjyYrfBuonH72wnScRzIYITLIv2lgDEkQLFHJBIUsoCjVgAnJ22NF2ClVcm/d4+fQ2dWUY4wXDhnLNgkn9Huphc6ceLHcFnwdxqUZiwcZ0lMe1XoLs1iKwivJKXF5LRyvxSZ2mtrnSZ4NJ1oNKyxvnw5AuTpOVdWXJwUJ6EVYi8rJBJYeCwVsaigFAKAUAoBQCgFAKAUAoBQCgFAKAUAoBQCgFAKAUAoBQCgFAKAUAoCv868uG/hSNZfCeOVZEfTrAIDKwK5GQVdh1HWtKlONSLjLgzaMnF5Ry7i8DQTSWsskbyR6SCg06lYAq2gklcZKnc9Ou9efvbXsZe7nB0qFbtFrxLJ8ProNbvbyAN4UhZA2D5WYupweml9YHoAK6VrV7SmnzWjNHTxJouCz1YwZcDVVvHkSSK5OiJpUkjTSVdvlKscZUoQdhiscCFrL0PtjwmO3gMEJdV82CXZ2BO5IZyTnJzTOWZjHkRXAr6Z4iLgDxYneN2UYV9J2cDsGBBx2ORUmCejlrUjuHc2RyXktk6sk0e+CQyuuAQVYd9LAlSNvfFZwbRqJycHxHCprXhl1KjSR28N0vjKHYIgkQhZQpJx5gyEL7HHoNZJtFarFU5eJYeWWa5uZLwKyweEsUJYEGXzF3k0ncJnCrnr5j0IqSEcIqzlllrrc0FAKAUAoBQCgFAKAUAoBQCgFAKAUAoBQCgFAKAUAoBQCgFAKAUAoBQFf5zu5FijhhcxyXMywiQYygIZ5GGfxeHG4HuRWJPCyZisvBUONQcCsgwuIoCy7szRmWUk7+eTBPiN18zZOc1B70id7qMvKvL8dmrlA2qZy51EkopJMcYJJOEBxudzk962SS4IvUae6ssk+GcQEy61DBdTAFhjVgldQ3+U42J6jfvWWjdYksojOEXK8PluEmEgjnneeOVUZ1JfBkRtCnSysDjPVSN8g1q1kqNbjaZv3XNPieSzgmnkOwZo3ihX3eSRQMDPRcsfSsKPU13+hihtjbRJAHDzvqYsR1ZmLSyleyBmJx/CudxW2clim91YXE27S0EahF6DJJPUknLMfViSST71nJOkkj7wSzWe/8XCstrE0edjiSRkYgejKkak/2greJzruacklyLpWxVMF7eRwoXlkSNB1Z2Cj23O1AV25+IPD06zM3X5IpGG3uE3rTtIdSu7ugnjfXqQ0dl/lcm4uHk+xNtb2ylkV1/wBbNgguXO6odguMjJNaznjRF2FPOrI2z5bnunun+23ccSO8dkomfyMvleQnVl11hlAY/Lq9RWO0awZVNPJl5X47xMWUN5czRMgbTPG8YUiMSGNpBIrY1KAXORpIHbqd9/3sGm5pk6fW5oKAUAoBQCgFAKAUAoBQCgFAKAUAoBQCgFAKAUAoBQCgFAQ3NXCnuIlMRAmhkSaHUSFLLkFWI6K6M6E9g2e1YaysGU8PJTuaeaoWsp1kguFlC7wvA+QwIIOoKYyARqDhsYGc1CoNMmdRYJ0kNhlOQcEEdwdwayjpxkmip8v8pXFqgWK9f1KSIJIge+kZVlHsGH51s2iCNOUFpIssKXwAwbVj3JEiD8hlsfrUbwaTcu41rq3vipe4v7e2hXJcwRAMB7yzsyr2ydH6U05Ig15sk+E8LijTVFqPiAM0khYyPkZBdn83Q7A9OgA6VjJNBpcCi84c8eHcmzhEihWCz3CIHMYIBIjUkAvuNydt8Bq2zFayeCSMbitlUYOXVpZLHwfnnhVpZ6YZHHhAYikUrNK5IzjUAJHZmyzAkbknAqRVINZT0RVlZ3Eaipyg1KTwsrGW9OZXD8W7lZ0eSGFbXUBIi6mkVDgFhJnDFfmxoGRke9V6d5Gc93B2bz2drWts6zkm1xSXLx548CV5x4LNxS++5aJIbZNHjOpf7wnVII0DANhdALZGDqXc5Alq4ejPM1bX9Qt2TaXdzKxzlylPYWklz9ojmCYyvhGIjUQoIPiMGwSPLgZ9e1RRpxbKc9i0Vqmy+8W47HacPieJk1SJFHajPlZmULF9VGQx9ga2SyzsuWESt3KllalgCVgj8o6liBhR7sxwPcmscWZ4Ir/NKLa8HaCR/M0Swav2nfCMQPqWbHoDWc65Iq0+zoyl0T+ht/C7mSS5jkt521y24jw/d0YEKW/fBRgT/CepNTU578clG0uO3p7+MHnm7m2e3uTFFo0hVJ1Lk5O/XPTGK61raQqU96WSaUmmbN9zeVsIp00+M5C4I2BH9YcZ6bbb/iFaQs067g+C/EN7Qycj8yTXbyrLp8oUrpGO5Bzuc9qxeW0KSTiZi8k3NzBaoxVriIMpIILDII2IPvVZW9VrKizOUZzxOLwmmEitGoJLKQRt2znGe2K17Ke9uNajJAcF5yS5kdNIiUL5NbDW5PQAdM+wzVqtZulFPj1MKWSK5I5kkd5Wup/IqLu+lQCTjsBvU95bRikqcdWYi+pd7K/imBaKRXA2JUg4+uOlc2dOUHiSwb5MF1xu2iYpJPGrDqpYZH19K2jQqSWVF4MZRsyXkap4jSIEOPOWAXfpvnFaKEm91LUyaknH7VQGNxEAc4OsYONjipFb1W8br9DGUZLrjFvGwWSaNSwBAZgMg9D9PetY0aklmMWMoy3t/FCoaWRUUnALHAJ64/lWIU5TeIrJnJgteOW0jBEnjZj0UMMn6DvW0qFSKy4sxlERzRzglo3hqhkk0g4yAoznGTuc98Y6Eb71PbWbrLebwjDlg0+bLt5UgaC7hQZyw8VV3GPNnPmVT1Xf6GpLWEYOSnBvy/OPUwy1wTgRK7yKRpBMnyqdvm3OwPXrVJxe9hLyNzXt+OW0jaEniZj0AcZP09a2lQqRWXFmMo93vFoITiWaND6MwB/TrWIUpz1imxlGazvI5V1xurr0ypyK1lCUHiSwZM9agUAoBQCgPhFAV2LltofLbyqIhnTFIhbR6KjhgVjG+FIbHQEAADVwTJoV5RWCH4jNxC3bU1ik0Izqa2m1SKMdfCkRdR/dUmtXAk/UvmiS5e47bXieJbTLIO4B8y+zKd1/MVDJNcTbfUuBk/8AD9p4xuDbQmYnPiGNS+cYzqIyDgdaZfAxurOTLxfiAhQkDXIQfDiHzSNjZVH/ABPQDc4AolkN4OE8S4TcWsrpdFWmc+MSpyPvPMcfR/EH5VTvMbyaPaey08204PipfVL9mac0QcFWGQf+8j0NVYTcHlHeurWnc03TqLT6Pqu9Hm3OUXO+VGffbes1Pdm8Gtm3Utodpq2lnv019S88jc+2VlapaSRzJJFrJCRlw2WLagQc75HXp07V1U9+KkmfM72n+krSp1FjDePDljyLLw5k40sVwxxZRyFkhPzyuhwGm7BAckRjOdiT+EWaVFlKpVNm/wDh9w6aQu6SZ85RVlcJGzbs0SZwjavNttnfFTdiQ9qZl5VeUAXd/POEdXjCKkIBUgoz6QfEYEA7+XP4ajVDBI66fD8+hQPidynNGYbqS/luFW4jVY5FUaFY9QUwpbI3Olcj6VrUp7sGyC4qKVGafR/QnPhAh+23J7fZ4h9TrkqC2+Eo7IeaLXf9keObvveIyKDnLxoMDPZR07nJNemtfct0/FnQlxNGHhkrzG1ycxmXbsCB5iM/taFGfpUrqwUO064/PLIxyJX4e3qxTyuxOkQOxx+6Vb9cZ/WoL6DnBJccozHiY5Jo7kXDRWJ2DO0glYupOSGbOzb5Oke/pWUpUnFSqd2MfnqY48j1yjF4kN7EWYKYg3lx1Uk9wRvjB9vyrF092cJY1yFzPXw/sVknZ2JBiQsoBGCSCpztuN+2KX03GCS5mYkdy1wdbnxtTMPChLjTjc9s5B2657+9S3FZ093HNmEskjyRctGl46HBW3Zh9RkqfyqK8ipOCfUzHmRnD4Y5UcFZZbp2xGqnbfcu5I33Jz9NyM5qablFp5SiuP7Iwiw33CJLbhkiySBsyIdCnKxnV5gD3JPXtn9TUhWjVuU0uT166GWsIr0/DFWzjuNR1PIyaewABIx37fzq3Gq3WdPosmMaZPfE+ECO2t59RLTasg9Bj5cd+m3/ACrFOs5VJQxwDWhP8c43ELe0ilh8dxDG/mcqoyuBkL8zbHY+vvVWjQn2k5ReFlrgZb0K1x+AxS/1DWzaVYJr1YO+GVuuNunYgjtVyhJSh8W934NWSfxBh03IbJJkiRznGx3XAwBthR/OobGWaeOjZmXE9c6WCQJaxoSVEbkFiCfM2o9AB1NYtKjqOcn1RmSwOdLlilnHnyC2jbHuRgk+uyjH5+tLSKzOXPLEie5b5Ng+4naXxMgPowNJOxGO5Ck/rjp0qrcXs/eglj8+5lRRWuYeEyw3LSXCO8TSE61ONQJ282CFOMbH0wPWrlCtGdNRg0njgatYepf+SpLc239H1BQzZD41BtiQSOuxGD6Yrl3aqKp/c4m8cY0J+qpsKAUAoBQGC+u0hjeWQ6UjVmYnsAMk/oKA53bfGGFiC1pOqH8WULAdiUzn6gZP1qv+qpb2MnY/oN86SqKGjWcZWfT7cSC+InPAvcW9q5+zYBkkXKmUkZ8MbAqi/i7k+XbSc6XNz2axHiWtibFd3J1KyaguXBt9PLn6G18N+H2tzaeA6fe2rsEdGKSqjsZF0yIQ4XJZcZ30msQqOUVIp7Rs1bXM6S4Lh4PVft5F0TgJG32q7I9DIP72jV/Ots9xS3e8jeL8fsOGBiW1TEf1asZbh8ZwCSS2M53Y4FO98DeEHKW7BNvollnIb/jrX0z3Ehw7YBj3HhqM6Ewd9sk6u5JPsKV1vN8NOR7f2ep29Om1GX9x/Eno13YeuFnjz+RryyBQWPQf94HuelVoRcpYR3LmvGhSdSXL5vkl4vRH2MYAHoPXNJvMmxbR3KcYc0kn44M3Dh5pD7qP5f8AWrVP4F5nyH2+lnaSX/VfVkxwfi9zaBlt5EVGcuyPHrGogAkYZSM6c9euauUrqVNYwedp7QlCCjUjnHPLRM23Ptz0dIGbvoLL/IlqsraD5xJP6hDGdyXr/B7k5/useWCDPvI/+CU/Xp/6m8b+k+UvkV3jXMd3dFFumt441cMiR6ss2CFBLHfGrOAOuKiq3LqR3UjFe8jUpSjRjJ54vHBF1+EP+cXH9lH/AHmrS24M22P8EvFFin5Kdrv7T4y48VZNOg9mBxnV7Yz/ACrsxvUqXZ7vLHE627rknk4KguJbj8UsaofbrqP5gIP9n3qq68nTUOj/AD7+ptjXJXeB8jNBJqeYMrI6MqrgkMuOpP59O1W618pxwo80/Q1UcGGy5DmjZgLsrGww+gFWYb4BGcfnv1Irad/CSzuarqN0kuV+UjamTXIsgkTSQFx9epNQ3N32qWFjBlRwaXDORWguUlWUNGpbYjD7qQo9D13O1S1L9VKbi1qYUcM2uXuTjbLLmYMZIymyYA9/mOfpUde8VVrTGHniZUcGTlTlM2jSM8iyB104C4775yTWLm77ZJJYwIxwRV/8PWD6reYKM7K+cqO4DDc+m4/Op4bRWMVI/ngYcOhuw8lstpJbePnW6tuvlXGM4Gc5OOufTb1jd6nVVTd4Dd0wJ+S2a0jthMuUkLltBwcgjGM+/Wkb1Kq6mOKwN3TBk4pye0ttbwCUAw5yxU759s7VineKNSU8cTLjoYeNcjmVIdEwDxRLGdS7NpzpOx8u5Pr/ACralfbjllaN59TDiat9yFNLpZ7su+nDM4Lfwhd8gDf6k5raF/CGihhDdJbmflIXQjZX0SIunJGQw7A9xg5/U7VDbXfZZTWUzLjkjbjkV3hgjMyqYlcHylgdTltumwzUsb+MZyljjj5IxukvxflOO4gijLYkiRVWQD0AByudwcZxnb165gpXcqc3JLR8jLjkheC8izQTrL46jQ2QVU5Ydwc7DI279asVr+E4OO7xMKJ44pyRcyyu3jpod2bBLeXLE4A3Bxn1H5VmnfU4RS3dV4BxZaOWeCCzh8MMWJbUzdN8AbDsMAVSuK7rT3sGyWCXqAyKAUAoBQFX+J04Thl1k41IE+upgun3znGK1m8RbJraKlWhF82vqcEuGIVioy2Dge+Nq4MEnJb3A+sXUqkaM3SWZYeF38jHYSho1I9Bt6HoQffOa3rxaqPJW2TVhUtIOHTD8Vxz5nq5tEkGHUN6Z6j6HrWIVpw+Fkl1s+2uv80E+/g/VamOSMlwoeUKFyw8WTBzso3bps3T2qz+pnuZb1fA4n9CtHdKnGL3YrMtXq3ol8m3z4Gy1tbxW0bpN/SHmKNbJowqZYB2UDX8oVtRON8Vq06md5aYzvPPHp07ijRu61tfqhBJLexuJL4evDPD3s5+RjmhDY7EdGHUfQ/4dDVeFRx4cOh6y5tKddJvSS4SXFPuf24PmYI4XZgZCML8oXoT2Y+/oO1SyqQjHFPnx/YoUbS5q1VO7aah8KXNr/d/ZcjJrxLjsy5H1U7/AKhh+laYzSz0f1LG+6d7u8pxz5xevqmvQ3OGdZf4wP8A8EP+NWIf44/nM+S+3Ms7Vfco/Q14rJlMaLDEojbPig+ZlAIxjGQSCM7munVvYToKnu69TlVtoUqlBxbeWuHebdyPuWjW2iMhkLLOcalBOrV0zqG4Az2H0rlKnLt1U7RqOPhLdvta2jZKhOPvY44MwaJRceJZrcPJGoiY6MIw1g51EFfmU5X07YqTEnu4ljD17+BBsq9oUaDhU4kVd2b+U+EJWEITOV6jOc6iNjnqKkb3uDxrnyL2wtr2doq/bRy5Z3crOMnTfgmrCSUP8wgi1d98tnfvVijhuWOpU2e4uVRw4Z0OtVOdMUAoBQCgFAKAUAoBQCgFAKAUAoBQCgFAKAUAoBQCgFAKA4j8VOYvtV19nQ5htWOfRpsEMfogJT+Iv6CqF7WwtxeZ672Y2dvzd1NaLSPjzflw8fAp1cw9wYGiIJZMZPVT0Pvn8J9989x0ImjUTW7PyfNHNq2k6dR1rZpN/FF/DL9n3+qZ5sLh52KQwSyuNiEXIH1YHSB7k1u7bd1lJJfnI5tT2koxTioScly0x/8ApNonLbk7iLBnaKGFcZIlm6Yzk5QEAd60lO30ipN+CObHb9wpzmqcVnHF9FjiSltyFPnXLokXTstvNoZj2yzx9PYEVp29JaL5r7JkF1ta5rYcUodXF6vzayl3ZKmgdGMMytHMgGpH6/UY2YH1G1b1aaXvR+F8Gel2TtOF1SUJP+4l7y+//hlqE7Br3C+eM+jEH6FW/wAQKlpv3ZLu+6Ofdx/v0J9JNesJfdI2bAalmAOCXIBG2Pu4x1qzDSMfzmz5H7Yyxtht/wDX7HlZQWh8NLgH8evWFA0nrr2J1EdPTrXXvJWrpLs/iOfedg6MknHPLGBxC7gSKcvNKtwD90gyFOy6SBpwwyTnJ7GuNi4daChFbnN+veXNnWllUs9+ovfJbhC2jTYvpWiUxZUeI0aawRq8ykb4PQn/AIVtUdRQ/tLLz0zoVtj0bebmppPD0yQDkskZBmMWZd8tqK6vui5XzfL/ANamlvLO7jOn84L2yYbN/qNSN3hQxp4/nzOkfAiUs8xYknwkwT1I8SQKT7kAVZppJshoQhGrVVP4c6eh2GpS2KAUAoBQCgFAKAUAoBQCgFAKAUAoBQCgFAKAUAoBQCgKp8R+Z/sNqdBH2ibKQjuDjzPj9lBv9dI71pUmoRcmWLS2nc1o0YcX+N+SOERJpAAzt3O5PqSe5PWuFOTlJyZ9Yt6EKFKNKHBI9E1qStpLLLNypyabtRNcZFu26RjZpR2Zj1WM9lG565A2O06qo6R+L6fz9DxO09qTu26dN4p/OX8dFz59CR4xztDbCS0sYVMkRCggKIF2BOSp3xnSVAByD0xmkbdvFSs9H6nNtbarcydO3jw4vkvF/biVC+4veTG4LThFuVVZI0XKABAh0ayxXUOuPWpY1KUd3Ec7vBt+fI7cPZiby51ePJR/dknyZYzxxTXWuSWSQLaW53wqjZjsCAF04BIxqXB+bNbV6kZ7sGkl8T/O/wCh52vbq3rShCW9jTOMePXhw8T5zjGweBdLNBbgwpMxB1ynJlGSxbA06R2BDD0rSOtNtcXq13cv39DqbClSjeLf44ai+WeffwWF5kNUJ7w1OKuViLDqpVv0Iz/LNTW6Tnuvnn6HL2xOVO1dWHGLi/SSz8j7wyRyLpQrxuDsHUgq2jGCD0IK9KvOnuKKf5qfIfaSvTub+NflJrR9NDYtmbxU8NJvDKnxDKT834SAxyOnYY3q1efpsJUjn336bs2o43lwx/BsXdwEgmYPMZww0J4ZMZXbuEwRgnJ1ZyK5q7V1opJbmNXnXPr9i3a2+zp2a35JVH3mzZNCZV+1SywxGMt5Fz5wVOG+7Yjyk/pUkt9R/tpN5+XqivsuhbSc41eT0eSCn4gSiuZXjjJlAOFDEAjw8jT106s4AGRUrg1okm9P5Ohs6x2fUu6lOu8RSynx16fnqdN+BcjPLO5z/m9uGyMHOuYbj305qxSjjPiaWlKNPfUeG88eGEdgqUuCgFAKAUAoBQCgFAKAUAoBQCgFAKAUAoBQCgFAKAUBUOc/iBb2DeCFaa5IyIk2Cg9DI/RAfzPtWk6kYLMmWbWzrXVTs6Ucv6eLOPcwcbnvp/HuCoIXTHGgOiNc5OMnLMdsttnA2A2rlXNz2ui4HvdjbF/Qt1JtOTXLguv5oR7NgZqsll4R3KlRU470uHhn6Epylwpb24VDhoUGuXG4YZwif7Rzn2VhW0m6UXJ8eC8evl+x5zbe0ITpRo0ZJqeraf8Ar0838k0WHn3mgEvYwlTlCJnU7pnYINsBu+cnGMYrSjScIqq+OdP3ORsyzje1pU5fClq11ei/fyKNbwKihVGAK2nNzlvSPbWtrTtqSpUlhL8yzPDbvK6Qx/1krBV9vVj7KAWPsKzBLjLguP53lXal5+lt3JfE9I+L/biW1eJJAJ5ogPBtEW2tunnl6Ek/NkFskHIwc9c1s4OeFLi9ZdyPn9OMpz3Yat6Lvb/NSm3V5I6xxyzPIkJLqun5SxOWdlGcZLY1HG5qROUk3CPHi/2/g9PHZ9hZXMHVq66Yj0fVtcs8M4R7qserMV1FrRl6EggH0Pat6ct2al0Kt7Q7e3nS/wCSaLbxm2luTHxCC3kkju4kaXwULmOZB4coZVyceVcEDqGz61161Pfw4nxHaVjOq04/EtGiIkWRThoLkH0NvMD/AHKg7CfQ5X9MuP8Aj80aVxxaKNtEjNG3XS8bqfbYrmnYT6GHs24/4/NH0cWg/wBan+9WOyn0I3Y3H/BmVLsNuiySf2cbvnv1VcfzrKozfI3hs64l/rjxOrfCTg0sUc880TwtOyBUkGH0IDpLL+ElpH2O+MVbpQ3I4O/Z27oUlB8S/wBSFoUAoBQCgFAKAUAoDSuOMW6SJE88SyucJGXUOx9AucmgN2gFAKAUAoBQCgFAKAUAoBQCgPzJd8Q+0zTXJ38eV3BI306iIh+SBRXGvJZqtdD6T7O0FTsYyxrLLfrp8jHVY7p5ZsdifpWUskVSpuLOG/BGzynx+4s3nKQR6JSp853BAO/l65zuM/41PXVOcIqUm2un8nkJbJubq6nUjBU4vrx8cLrz1X1I5rdy8j+LhpXeRtKjGWOTjOTj8zSVaMsLd4acWdiz2RVtYOMKzWXl4jH75fzMN5JKmjDKdTBfMvrnfyn2ramqU85WMLOjNb2rfWrhuTjLeko+9HHHPNNdOhLcB4q9rI8j26TlkMa4mKaQfnPyHdthnOwHua1kqTjuxk1rnhnwOff2G0rqopTjHRYSUtO96rOv2NTiXMav4UDRfZ4oNTKmoyambYEsFHyrlRn171L2LcHKHvOXHlw/c59gqVje4vHu7q04vV88pclnz8DLDx5ltri3ieLw5wPEfPmXYK2ANjqUBd8Y981HGDjKLnF5XAvbQtaN7VdajWgotLfedVjTPmsLXHAxwSKwyrah0zUE4uLw1g9RbVadWkpU5by6+BkrUsFx+F3M4s5zbynFvcNkMekcvTJ9EfABPZgP2iR07OvlbkuPI8L7R7JcJu6pL3X8Xc+vg+ff4nZOKX6W8Mk8hwkSM7H2UEn6nbpV88mcrtrMOskk6Ay3GWnzuTq/Bnuqg6APQCvC319Uq3DnF6J+75cz09taxp0t1rVrXzLN8JZDHaPZs2WtJGQZO5jb7yFvphivplCO1extLhXFGNRc/rzPPV6TpVHBk1ztzF9gtWuBG0hBCgD5QTsGkb8EY7t9B3qyyCTwsnIL/mO8nOuW6kHfTC7RRj6BCCRv+JmNUpV5PRaHna20q85Yhp3Y1Mdlx66TzQ3k+/RjKZR+khZT+lYVWcXqaRv7mlL335NE1x74hXckEHhSpBKGkE4jCFmwEMTosgYiNgXB9GXGT1MlW43ae/E9r7PW9HalXdk2lhvTGcprTVPqQ6c98UAwLwn3aKEn+SCqv6+fRHrH7J2/KpL5fseZviJxSNS5ugwXzFfBiGQNyM6NsjbNSU71ykotcSpeezNOhQnVjUbcU3wXI61zZzM0BFvaost5IMqjHyRr08SYj5UHYdWOw7kW6taFKO9JnkoQc3hFe45znLMLe3gkFtdG5WK5UaXaMCN5MoHGGRwoKsR02IByBpO4So9rHoZVN7+4zFzFfcQtYDMt+76XiBV4IcENIiHcIMHDZqnbbQlVqKDitSerbKEd5MleYeZLxbqS3hEMaRrG3iOrSO4bPRcqqYKsM+f19qbR2l+kwlHLefA2tLP9Rl5wkQVxHJL/AF1zcS9djIUU+xSLQhH1Brz1XbV1Pg1Fdy+7yzrU9m0I8VnxIbjPD7e3t2ljiijaEiZCqqp1xkSIMgZ3K4/M02feXErqDcm9cPi9GLu3pKhLCSLBzB8TywVbBUbKgtPKCUGfwogwZCO7ZCg/tb49hOtGOnM8dc39KjpxfRfcr/K3MF6eJWjT3ksqPI0bxnSsZ1RvpOhQBswU+ta06znLGCKzv3XqOLWDf+IPNd5FfyxQXDxJGIxpUIRkoHJ8yE/jAxntUF1czpzUYnvdh7Ft7y3lVq5znCw8cEv3Kz/4x4l/6+b/AHIf/aqBX1TojqS9lLTlOfqv2JTgnPHF5Jo4EmhkaQnLTxABQAST93pyfb1x71LG+91ykuBxNrbDhZxg4Sb3njXHTuLq09+dv8oRiXGdIt00HfuhYvjtsw/Kq/8AVJcdzQ5P6RcM6mC95uvMraskcMxQs06HWrKCFzCjDZsnJ15C7bPqyNrnasadHtIRy8415eJmhZOdTck8EPcSjxF13c4lfdR9rkUtjrpjDhT9AuPauEtq38k5xei/6rH0Oo7G1Xuvi+95+pK2nNNza7zE3MA+Y6R48Y9RpAWVR+zgNjJyx2rqWG2lVkqdZYfXl/BSutmuC3qeq6HQLS5SVFkjYMjqGVh0IIyCPYiu+cozUAoDBfMRG5GxCtj9DQH5d4YMQx/wL/wFcKv/AJJeJ9W2V/8AxUv/AKr6G1UR0BQCgFAafEEJMWP9aD+isf8ACp6H+3g/scnaqy6C/wDkj9JG5UB1i7fCCQi7uVxs0ER/R5B/+1dG2/xeb+x4H2jSV94xX1a+x0DjHLNpdD76CNm7OBpkXvlXXDA532NTps4Limcp555SuLJ2ufEa4t3ZfEd/62LYIpfGzLgAasD39TDUoRnH3dGjtbH2s7Oe5U1hJ6vmuWf3K/XNPoJ8IoGk1hlxtuZZG4L4cuphFfQQO5JOIdaSqXP7OMR7n09a685SqW0nHi4v1wfK7u3jbX0qXJS+XFfIkF4vEZhCCSf2wMpqxqCa+niFQW09cDNeL/Q1lQ7drT818Ds/qabq9mnqSvCb4W11HKThJNMMv5t9yx/hdivoBIxPSupsG63Kjoy4S1Xj/K+hS2pQ3oqouXHwL23FrZpTbGeAzEHMPiKXIxk5jznpv06V6s4RQb7k7hFtciWa5hSDzn7JNInh69sFQxzpHmPhnUMkEYxitd1ZyRqlBT38a9Ss858S4fNcRjh4j0hJPGaGPShbVGI99IDEAPuOx+lQXGMLqcza6h2afPPyK9BwiW7vbeCHSHZZiS+dIUBTkkAnqMfU1DCkqkXF9xc9lr6dlVnWis8sfnkad5byRXMsJlglWM6S8OojVsSuT1K5wff6Gq9zRp0kkm8n1DY20ru+lKc4xUFppnOfX10XcZ+HcMN5N9kRlVnQszN2TIDED8Tb7D8zsKhh/bXavgvqbbb2hCnTdtH4pr0T0z+yOwWliLdHKBpJGyzs7DXK+OrMdvYdgNgABiqdWtKtPM3/AAePhBU44iijR2DycRtLqW3u0uS7iXKIbaNBG4QK6ZLNkr5mbffYbAdOcqMbVwpyz9ePQqRU3VUpIuHN4zZy/wCz/fWufZP+/HxLNf8Axsw82Q3X+UnaOznlja3hGuPRpyrzE7u6jPnAxnO3oRXQ2ps+d2o7jSxnj3kNjdxob28nqRksgcvbuJYZQoJQ+SQA9GUgkMM/iUkZ2PpXma1pXspqU4pr1R2adxTuYtRb+jKjzBYaIYbWeKGXVISt4QfHIGXETk5yT01A4KrjAO9eksdoU61NqEd1rilw8Uec2zTrWtJ1M73R9DTvrpYo2c9FHQfoBt0qaEXKWDxVCjKvUUVzL98OuX+GTtHObxby5QrIqBjGsRU7FYThzg/ifPQHAq/CCitD1NC2p0ViC8+Zu88ch2XiT8QuL24g1lS2koUyFVFCp4ZZiQoAAyaxUpwlrJHTtby6oPdoSazyXN+ByUA62KljFnyeIoEuO2vQdIPsPauRX7LOKZ9D2X/UHDeu2vDGvm08eWPQkeCXbxThosGUQ3BjU9SwiYrgd9x0rWnBSi1Lhpn1Of7TSSp00nrl6c+DL/zLwWzh4dBe2qp9oMltJFMzfezM7rqUufM+pGfy9MdgBXYqQi6bi+GDwcZPeT5mxzfGA9pJ+JZig23KtG+oD2yqsf4K8s9aFSL4Yz5prH7eZ2IPFWD7/sVu6NvHa30Utu8l9O0ngS+CXyDjwNEmCI/D77rgjPfNdjZ91bfpYreSwtVn19Snd0K3bt4by9CasFcRRiQ5kCKHPq2BqP65rx9dwdSThwy8eB6CkpKCUuONSa+FTsgvLXP3cMwaIfspIuvSMdFDa8fWvc7OrutbRm+PPy0PM3dJU60orh+5fKulYUB5kQMCp6EEH/GgPzPxDhMtlIbWdSrpsjEYWVR8roe4IxkdQdjXIuqMozcuTPomwdp0a1vGi3icVjHVLg117zVuJ1jXU5AHqarQhKbxE7VzdUram6lV4X56mQGtSdNNZR9oZFAa828iD01N/LSP7x/SpoaU5Prhff7HNuV2l3Rh/wAd6T9N1fOXyNioTpF9+D0GZruTPRIUx3G8rH8um9dG30pebPA+0c1K+x0il82/uXfmu+mt7Zp4E8QxMrumMlowfvQv72nJHuO/Sp4pNnBk2llHninE4ybeN1WSC91R5O4OqMumR3VlVh9SPeiQbOKcQsDbyyQEk+E7ICepAOFJ+owfzrmV44qM+lbJrdrZU5Z5YfitPsadhI8wZkhmZFcqHSJ3UkAE7qpAO/TOeh71K7OphYRSp+0Vm5zjOWMPC4vK66LTU638KuXy1ldLdQsI7mQ/dyKVLJ4aJqwcMMkNjYHbI6g10reDhTUWeJ2tcU7i8nVpvMXjHokbHPdtY2vDhZRukMiBXtI0BeQyIdSEIoZyGYEM+PxNk1tV3HBqpw55KNPe3lu8SH0CaHEiECRMOh6jI8yn3GcV8+3uxq5g87r0fgerx2lPElxWqITmDleF7Ro4oV1KNSYHmZhvgt1JbcEk9810LPaVVXKnVk8PR9Ne7uKlzZQdBxprDXArVhbQ6Q8UaAMAQQozj69a9JOUs4bPl9erX33CcnobTSeYKMs7fKigs7eyouWY/QViMXLgaUqFSq8QWTqPw05VNq0lxcaRdSooEeQWiiySAcfiZhk4yPKAOhzfpw3I4PT2tuqFNQ9SB+KfKFnawx3NtEkD+MqMqeVZAwbbT0yuNQx2DflFdQUqbzyPRbBuKlK9govSTw13fxxOf2l59nmiuOnguGJH7B2lH5oTt6gVyafvZp/8vry+Z7Hb1qqts6q+KGq8P9l6fNI6xFzRbsAR4+D0/otx/wC1ULsLhf6/NHiv1FPqe7PmSCWYQL4niFSwDwyR7DGSDIq56jpWlS0q04701hGY1oSeEeec/wDMbkntEx/Tft32rW2z2scGavwPJD8MeCDilrLMdCskyq7NhfFOkprJOMlfFAz1Jq1sS5nV341JNvTi+RrtKjGG64RwiZ50vYpby2ETq7xRzGQoQdKto0BiOmorkD90mpdvSirbD4trBHsuLdbK4YKrzoo+ylu6yQkH0Piop/kxH0JrgbIk1dJdU8+jf2L22YKVlUz0K6pYtpjSSR8Z0RI0j49dKAkD3NeohTlLgfM7e0q1tYLzPEgDEqwZXRhkMGSSNhuDg4ZGHUHY096mzLVe1qZej+ph4hx+6vGUXUmr7N92mARqON5Wyd5GUgE/XAGTnF5WbSiuep9a9kLaFam7x8eC7tMt/PHqbfLnLs1/MYYWCYXVJKw1CMHIU6dtTEg4XI6E9qhtbftHl8Edjbu1/wBHBU6fxy+S6/t+ItPw84OsM96Y8vCJRHHNKAZJGQFZiGAH3WrZQM999q02nKKcYR5cuR4uhKdSUqlR5b5viSAuOExXAGu2WZWOnLDyMT5sZ8sbk9QME1Xau50/9t0zmipcsmbmqxk1x3S+dbdZNUQHmIbGp0Od3ULgLjcE4OTVdRVSlKjwcsa+HJ93eTqW5NVOKRFLx2FwTAWuWxnRbI0z+2QgOnp+LFUKWyrqpLd3Wu96L+fIu1L6hBZ3s+Bs8MujLEkhQoWGSh6qe4Ow3B26VVuaPY1ZU85wT0anaU1PqWTkC2Anu5N8stup9PL4h9Ov3nr6fn6vYWf0vm/scLaf+fyRda7JzhQCgNLi3CILpPDuIklT9l1Bx7j0PuKAhk5A4YAwFnD5lKkkZIBBB0kklTg9Rg1hJLgbyqTn8Tb8WUPiXwZaHxJLO5Zz+GGcbHfp4gOxxnHl+vrUNW3jUWOB0dn7Xr2c3JPeTXBt48Slcb4fNZSeFdp4Tb6WzmNx6pJgA/Q4YdxXOq2k4cNUezsPaG1uI4qPcl0b08nw9TRe6RRkuo+pFQKlN8EzqTvraCzKpFeaMFhdJIzsrAknAGd8Dpt7kk59xU1anOEEmtPuzn7OvaFzXqVIzW89Eue7Hn5tt6d2Tdqslk7MpKKyy8/DPkASI/EZ5ZoTKMw+C5jIjAwHbbfVgEKcjGCc527tKmowUT5RtC6dxdTrdXp4LRfJHReBK/2aETP4khjTWxGNRIGSR2qJ8dDRcCnyRKnCrJnOkWtzaeYnYKlysOc+mgn8q3/2Zp/qZeA8mWvELi6vpi8kb3DrHGGIiYRhYyxAwWy6P+LSRjIrZU4vDa1N1eV4QlShNqL4pM6PaWyRIscaKiKMKqAKoHoANgKlKploDmfMfD1g4nK+B/SokkDY3LR/dyrn0AMJx6sa857QU5bsJrhwf2Ovsma3pR5mp9q1SeDErTS7fdxjJGehc/LGvu5Ari2mzq9z8Kwur4fz5HSr3dKj8T16FW5pa8SUw3atbIxwixnySj+3HzH9waTjqDXoqOy6dst7G8+r+y/9PK7W2rduP9pYj8yKms0aPw8aVxtp2x6YxVpTalvHkadzOFTtM5ffzLnytzY9tY3QisoTc20av4kUYjjdGYjXIqAEFMMxUdQCRjfF2FTejlI9TaV43EU1os4eeRRYbycTG6+0S/aXyWnVsM2cbbeXRsMJjSABtXMleVN/PyPpVL2dsnbqD1fHeT1eenFY6LU2OJcVubkqbi4km0/KHICg9MhUAXOCRnGcE1pVuZ1Fh8CzY7DtbOp2kMuXVv8AZIwWvDGupYrZM5ndUOOoXrI3+ygY1m0hvVF3GntDddhZSXOWi8+PyyfppFAAA2A2ArsnzUrvNdv97aShclZJEJ/ZVo2Yk79NUaD8xVHaKzQfdgntnioiv85//D7v/wCnm/uGuJbf5o+KOhV+Blb4Jxq3vY/IQTjzxOBqH1U9R79K5d1Z17SeX5NfudKhcUq8dPQlIYVQaUUKo7KAB+gqnKcpPMnksKKisJFZ5p4ojstqjKzAh5QDnSFIKA+hL6T9F36iu5sm0lFuvNY5R8+L9DzftHfKnbOlHjLRnvlDmVuHTySGJpYpkVZFjI1qy6ijKGIDA6ipGQeh7Yr0VGqorDPK7NvKdODpzeOhG8VvTc3dzdeGYxO0eIyQSAiBMkrtk4J2z9a1r1FJrBBtK6hWklDVIgLR9Rkfs8jFfoMKP7uapXXxJdEfYfY+3lQ2ZHe5tv5JfY7N8Io1j4W1yBkyvNI3rhGMaj9I8/Un1rq0YbkEjyG0rl3F1Oo+ungtERKOYeDxkOR9xEXk6sFfT4zjr5grO2d9x0PSuFHFS797qSvMaOnQ6OnB7YW4thDH9nC6fDKgppx3B6/X869Ecwo/AGzw9fMWAjkCMTnKAsIjnv5Au9eZuUlcNLqdWk32SyRfCuZ2isLWwso9NwbWFppimlIA6Ah+n3krAkqOmdyTgiu3e3kLWnvS48l1/OZRt7eVeW7HzZ8zFZ24ydMUKAZJycAYH1J/mTXh8VLqtosykz03uUKevBF85GsnjtQ8q6ZJmMrL3XOBGp/eCKgPvmvd2lurejGmuX15nmK9Z1ajmyw1YIRQCgFAKAUBiuLdJFKuiup6qwBB/I0BDJyVw0EEWFqCDkfcp/8AzQGa55UsZF0vZ2xH9kn/AC2O9AaKfD/hgOfsUJ9mBYfoxINYUUuCN5VZyWJSb8yT4/HizuFQYxBIFAwMeQgADoKyaECvMsK2Ed4DqVo0KIu7O5GFjUdWct5cetVt15wWd5buSv2XDJ723s7KS0mjtwI5Lt5wI9enD+Gqai3nkG+cYHvUsYYeSJz0wdMtrdI0WONQiIAqqowABsAAOgFSEZloBQELzLy1FfeF4jSJ4TlgYm0MQVKspYbhTkZxg7DcVpOnGaxJZRtGUovMXg3uF8MhtoxFBGsaDso79yT1JPcnc1ulg1PfEbCK4jaKaNZI2GGVxkH9e/vQHKeavh7NbBpbMPcQgEmEnMye0ZP9aP3T5vQt0qCpQUtUcu62ZCp71PR/IvHw+5cNlbYkx48x1y47HGFQHuEXC+51HvUsYqKwi/RpRpQUI8iqc0/Ckl2lsHSPUcm3kyI89/DZQTGOp04IydtIqGtbQqa8Gd3Z227iyW4vej0f2fL6dxA2Xwy4i5AcQQjuzSF/0VV830JWqysNdZaHaqe1rcP7dLEu96fRZ+R0fkrkiHh4ZtRlncYeZgBtt5UUfImRnGSScZJwMXqdOMFiKPLXV5WuqnaVZZfyXgi01uVjQ45w9p4SiOI3yrI5XXpIII8uRkHGCMjYncVpUpqpFxlwZtGTi8opvEOR7+fMcvEkEDjTIsdqqsykYYBmdtJIyM1WhY0YNSS1XeSSuKklhssvEuUbK40mW3QsgCrIuVkAAwAJEIcYHvVuUVJYksoiTaeURsvw7s2O7XWn9j7VLp+hOrUR+dQKzoJ5UF6IldxVaw5P1HHPh7aT26Qwots0WoxSRKMqSMNqH+kVsDUCcnA3B3qdxTWGVqlONSLjJZRRbn4e8SQ4CQSjsySlf1V18v0Bb61WlbdGcepsfX3Jepm4f8NLyc6bhkto/wARRtcrDuE20pkbajnHpW0KGHlkttsuNOW9N5wT938ILEgCCS4gx2Vw69u0isfXoR1redGnN5kj0lvtO7t47lKo0unH68Cy8m8tiwso7PX4qp4nmK6dQZ2fBXJ/ax13qUolfXh0tiv2cwSTWqgiOSJfEYJviOSIeclR5QyhgwAzg7VyLqwnKbnT58i5RuEo7siBZ7IL4D3tysBGBZuzIoB6JoKCbR20FsYOMYwKOrfY3d3z/NDO5QznJJmzm4ggt7eJ7e0OFlmkQxkx9DHBEwDeYeXWQABnGTWbSwkpdpV49P3MVrhNbsDe535dlVobmyhDtGohkhUhS8X+jKk7aoz0z+Fmqxf2UbunuvRrgzS1uXQnvcuZr8vcjzSTJc8RKfdkNFaRnUiN2eR/9I47DGkdRWLLZ9K1j7ur5v8AOBm5u513rw6HQ6vlUUAoBQCgFAKAUAoBQCgBFAU/gfw4s7S5FxG0x0FzFC8mYYi3zGNMDBIJG5PX6YAuFAKAUAoBQCgFAKAUAoBQCgFAKAUAoBQCgFAKAUAoBQCgFAKAUAoBQCg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pic>
        <p:nvPicPr>
          <p:cNvPr id="1035" name="Picture 11" descr="https://encrypted-tbn3.gstatic.com/images?q=tbn:ANd9GcRtFqCvzq64EnT65cBQo8XhpP6DkM27Z1LXAUjWX2wH0aYF_mGjV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846146"/>
            <a:ext cx="264795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0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sp>
        <p:nvSpPr>
          <p:cNvPr id="3" name="Content Placeholder 2"/>
          <p:cNvSpPr>
            <a:spLocks noGrp="1"/>
          </p:cNvSpPr>
          <p:nvPr>
            <p:ph idx="1"/>
          </p:nvPr>
        </p:nvSpPr>
        <p:spPr/>
        <p:txBody>
          <a:bodyPr/>
          <a:lstStyle/>
          <a:p>
            <a:pPr marL="0" indent="0">
              <a:buNone/>
            </a:pPr>
            <a:r>
              <a:rPr lang="en-GB" dirty="0" smtClean="0"/>
              <a:t>Use the expanded method to solve:</a:t>
            </a:r>
          </a:p>
          <a:p>
            <a:pPr marL="0" indent="0">
              <a:buNone/>
            </a:pPr>
            <a:r>
              <a:rPr lang="en-GB" dirty="0" smtClean="0"/>
              <a:t>236 + 196</a:t>
            </a:r>
          </a:p>
          <a:p>
            <a:pPr marL="0" indent="0">
              <a:buNone/>
            </a:pPr>
            <a:endParaRPr lang="en-GB" dirty="0" smtClean="0"/>
          </a:p>
          <a:p>
            <a:pPr marL="0" indent="0">
              <a:buNone/>
            </a:pPr>
            <a:r>
              <a:rPr lang="en-GB" dirty="0" smtClean="0"/>
              <a:t>Use the expanded method to solve: </a:t>
            </a:r>
          </a:p>
          <a:p>
            <a:pPr marL="0" indent="0">
              <a:buNone/>
            </a:pPr>
            <a:r>
              <a:rPr lang="en-GB" dirty="0" smtClean="0"/>
              <a:t>87 - 28</a:t>
            </a:r>
            <a:endParaRPr lang="en-GB" dirty="0"/>
          </a:p>
          <a:p>
            <a:pPr marL="0" indent="0">
              <a:buNone/>
            </a:pPr>
            <a:r>
              <a:rPr lang="en-GB" dirty="0" smtClean="0"/>
              <a:t> </a:t>
            </a:r>
          </a:p>
          <a:p>
            <a:pPr marL="0" indent="0">
              <a:buNone/>
            </a:pPr>
            <a:endParaRPr lang="en-GB" dirty="0"/>
          </a:p>
        </p:txBody>
      </p:sp>
    </p:spTree>
    <p:extLst>
      <p:ext uri="{BB962C8B-B14F-4D97-AF65-F5344CB8AC3E}">
        <p14:creationId xmlns:p14="http://schemas.microsoft.com/office/powerpoint/2010/main" val="2941271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 Year 3</a:t>
            </a:r>
            <a:endParaRPr lang="en-GB" dirty="0"/>
          </a:p>
        </p:txBody>
      </p:sp>
      <p:pic>
        <p:nvPicPr>
          <p:cNvPr id="4" name="Picture 3"/>
          <p:cNvPicPr>
            <a:picLocks noChangeAspect="1"/>
          </p:cNvPicPr>
          <p:nvPr/>
        </p:nvPicPr>
        <p:blipFill>
          <a:blip r:embed="rId2"/>
          <a:stretch>
            <a:fillRect/>
          </a:stretch>
        </p:blipFill>
        <p:spPr>
          <a:xfrm>
            <a:off x="1115616" y="3573016"/>
            <a:ext cx="7392366" cy="2592685"/>
          </a:xfrm>
          <a:prstGeom prst="rect">
            <a:avLst/>
          </a:prstGeom>
        </p:spPr>
      </p:pic>
    </p:spTree>
    <p:extLst>
      <p:ext uri="{BB962C8B-B14F-4D97-AF65-F5344CB8AC3E}">
        <p14:creationId xmlns:p14="http://schemas.microsoft.com/office/powerpoint/2010/main" val="1279001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 Year 4</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47303" y="2734147"/>
            <a:ext cx="8423055" cy="3384376"/>
          </a:xfrm>
          <a:prstGeom prst="rect">
            <a:avLst/>
          </a:prstGeom>
        </p:spPr>
      </p:pic>
    </p:spTree>
    <p:extLst>
      <p:ext uri="{BB962C8B-B14F-4D97-AF65-F5344CB8AC3E}">
        <p14:creationId xmlns:p14="http://schemas.microsoft.com/office/powerpoint/2010/main" val="1248200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a:t>
            </a:r>
            <a:endParaRPr lang="en-GB" dirty="0"/>
          </a:p>
        </p:txBody>
      </p:sp>
      <p:sp>
        <p:nvSpPr>
          <p:cNvPr id="3" name="Content Placeholder 2"/>
          <p:cNvSpPr>
            <a:spLocks noGrp="1"/>
          </p:cNvSpPr>
          <p:nvPr>
            <p:ph idx="1"/>
          </p:nvPr>
        </p:nvSpPr>
        <p:spPr/>
        <p:txBody>
          <a:bodyPr/>
          <a:lstStyle/>
          <a:p>
            <a:pPr marL="0" indent="0">
              <a:buNone/>
            </a:pPr>
            <a:r>
              <a:rPr lang="en-GB" dirty="0" smtClean="0"/>
              <a:t>Use the expanded method for multiplication to solve: </a:t>
            </a:r>
          </a:p>
          <a:p>
            <a:pPr marL="0" indent="0">
              <a:buNone/>
            </a:pPr>
            <a:r>
              <a:rPr lang="en-GB" dirty="0" smtClean="0"/>
              <a:t>38 x 6</a:t>
            </a:r>
          </a:p>
          <a:p>
            <a:pPr marL="0" indent="0">
              <a:buNone/>
            </a:pPr>
            <a:endParaRPr lang="en-GB" dirty="0"/>
          </a:p>
        </p:txBody>
      </p:sp>
    </p:spTree>
    <p:extLst>
      <p:ext uri="{BB962C8B-B14F-4D97-AF65-F5344CB8AC3E}">
        <p14:creationId xmlns:p14="http://schemas.microsoft.com/office/powerpoint/2010/main" val="346415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Solving</a:t>
            </a:r>
            <a:endParaRPr lang="en-GB" dirty="0"/>
          </a:p>
        </p:txBody>
      </p:sp>
      <p:sp>
        <p:nvSpPr>
          <p:cNvPr id="3" name="Content Placeholder 2"/>
          <p:cNvSpPr>
            <a:spLocks noGrp="1"/>
          </p:cNvSpPr>
          <p:nvPr>
            <p:ph idx="1"/>
          </p:nvPr>
        </p:nvSpPr>
        <p:spPr/>
        <p:txBody>
          <a:bodyPr/>
          <a:lstStyle/>
          <a:p>
            <a:pPr marL="0" indent="0">
              <a:buNone/>
            </a:pPr>
            <a:r>
              <a:rPr lang="en-GB" dirty="0" smtClean="0"/>
              <a:t>Problem solving is the essence of maths and has been brought to the forefront of the new curriculum. </a:t>
            </a:r>
            <a:endParaRPr lang="en-GB" dirty="0"/>
          </a:p>
        </p:txBody>
      </p:sp>
    </p:spTree>
    <p:extLst>
      <p:ext uri="{BB962C8B-B14F-4D97-AF65-F5344CB8AC3E}">
        <p14:creationId xmlns:p14="http://schemas.microsoft.com/office/powerpoint/2010/main" val="1633852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a:t>
            </a:r>
            <a:br>
              <a:rPr lang="en-GB" dirty="0" smtClean="0"/>
            </a:br>
            <a:r>
              <a:rPr lang="en-GB" dirty="0" smtClean="0"/>
              <a:t>Year 3</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94027" y="439237"/>
            <a:ext cx="2904648" cy="4125218"/>
          </a:xfrm>
          <a:prstGeom prst="rect">
            <a:avLst/>
          </a:prstGeom>
        </p:spPr>
      </p:pic>
      <p:pic>
        <p:nvPicPr>
          <p:cNvPr id="5" name="Picture 4"/>
          <p:cNvPicPr>
            <a:picLocks noChangeAspect="1"/>
          </p:cNvPicPr>
          <p:nvPr/>
        </p:nvPicPr>
        <p:blipFill>
          <a:blip r:embed="rId3"/>
          <a:stretch>
            <a:fillRect/>
          </a:stretch>
        </p:blipFill>
        <p:spPr>
          <a:xfrm>
            <a:off x="3075154" y="1358846"/>
            <a:ext cx="3310410" cy="4939061"/>
          </a:xfrm>
          <a:prstGeom prst="rect">
            <a:avLst/>
          </a:prstGeom>
        </p:spPr>
      </p:pic>
      <p:pic>
        <p:nvPicPr>
          <p:cNvPr id="6" name="Picture 5"/>
          <p:cNvPicPr>
            <a:picLocks noChangeAspect="1"/>
          </p:cNvPicPr>
          <p:nvPr/>
        </p:nvPicPr>
        <p:blipFill>
          <a:blip r:embed="rId4"/>
          <a:stretch>
            <a:fillRect/>
          </a:stretch>
        </p:blipFill>
        <p:spPr>
          <a:xfrm>
            <a:off x="6300192" y="188639"/>
            <a:ext cx="2626153" cy="3525719"/>
          </a:xfrm>
          <a:prstGeom prst="rect">
            <a:avLst/>
          </a:prstGeom>
        </p:spPr>
      </p:pic>
    </p:spTree>
    <p:extLst>
      <p:ext uri="{BB962C8B-B14F-4D97-AF65-F5344CB8AC3E}">
        <p14:creationId xmlns:p14="http://schemas.microsoft.com/office/powerpoint/2010/main" val="694313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0002" y="1417638"/>
            <a:ext cx="9094974" cy="4027586"/>
          </a:xfrm>
          <a:prstGeom prst="rect">
            <a:avLst/>
          </a:prstGeom>
        </p:spPr>
      </p:pic>
    </p:spTree>
    <p:extLst>
      <p:ext uri="{BB962C8B-B14F-4D97-AF65-F5344CB8AC3E}">
        <p14:creationId xmlns:p14="http://schemas.microsoft.com/office/powerpoint/2010/main" val="3394253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solving, what and why?</a:t>
            </a:r>
            <a:endParaRPr lang="en-GB" dirty="0"/>
          </a:p>
        </p:txBody>
      </p:sp>
      <p:sp>
        <p:nvSpPr>
          <p:cNvPr id="3" name="Content Placeholder 2"/>
          <p:cNvSpPr>
            <a:spLocks noGrp="1"/>
          </p:cNvSpPr>
          <p:nvPr>
            <p:ph idx="1"/>
          </p:nvPr>
        </p:nvSpPr>
        <p:spPr/>
        <p:txBody>
          <a:bodyPr>
            <a:noAutofit/>
          </a:bodyPr>
          <a:lstStyle/>
          <a:p>
            <a:pPr marL="0" indent="0">
              <a:buNone/>
            </a:pPr>
            <a:r>
              <a:rPr lang="en-GB" sz="1600" dirty="0"/>
              <a:t>One of the main reasons for studying mathematics is to develop the ability to solve problems. Problem solving is the process of applying what we already know to new and unfamiliar situations. This ability is not only critical to our children’s future needs, but also to a productive society and even human progress itself. In these early years, children develop attitudes and beliefs as to their ability to learn mathematics. By learning mathematics through problem solving, children can make sense of why they need to know their basic facts. </a:t>
            </a:r>
            <a:endParaRPr lang="en-GB" sz="1600" dirty="0" smtClean="0"/>
          </a:p>
          <a:p>
            <a:pPr marL="0" indent="0">
              <a:buNone/>
            </a:pPr>
            <a:endParaRPr lang="en-GB" sz="1600" dirty="0"/>
          </a:p>
          <a:p>
            <a:pPr marL="0" indent="0">
              <a:buNone/>
            </a:pPr>
            <a:r>
              <a:rPr lang="en-GB" sz="1600" b="1" dirty="0"/>
              <a:t>How Can Parents Help? </a:t>
            </a:r>
            <a:endParaRPr lang="en-GB" sz="1600" dirty="0"/>
          </a:p>
          <a:p>
            <a:pPr marL="0" indent="0">
              <a:buNone/>
            </a:pPr>
            <a:r>
              <a:rPr lang="en-GB" sz="1600" dirty="0"/>
              <a:t>• Be enthusiastic. Let your child see how excited you are about solving a problem. </a:t>
            </a:r>
          </a:p>
          <a:p>
            <a:pPr marL="0" indent="0">
              <a:buNone/>
            </a:pPr>
            <a:r>
              <a:rPr lang="en-GB" sz="1600" dirty="0"/>
              <a:t>• Provide time and talk about problem solving. Be patient with your child. Let them work at their own pace. Talk, talk, talk! Talk about options, strategies and ideas for problem solving. </a:t>
            </a:r>
          </a:p>
          <a:p>
            <a:pPr marL="0" indent="0">
              <a:buNone/>
            </a:pPr>
            <a:r>
              <a:rPr lang="en-GB" sz="1600" dirty="0"/>
              <a:t>• Reinforce risk taking. Children need a great deal of security to risk being wrong. When they begin to realize that they can learn from their mistakes, they will try harder to complete the problem. </a:t>
            </a:r>
          </a:p>
          <a:p>
            <a:pPr marL="0" indent="0">
              <a:buNone/>
            </a:pPr>
            <a:r>
              <a:rPr lang="en-GB" sz="1600" dirty="0"/>
              <a:t>• Reward perseverance. Instant success is not always possible in learning mathematics. Encourage children to keep trying by asking them questions that will lead them in the right direction. </a:t>
            </a:r>
          </a:p>
          <a:p>
            <a:pPr marL="0" indent="0">
              <a:buNone/>
            </a:pPr>
            <a:r>
              <a:rPr lang="en-GB" sz="1600" dirty="0"/>
              <a:t>• Use children’s experiences. As often as possible, base problems on children’s everyday experiences at school and at home. </a:t>
            </a:r>
          </a:p>
        </p:txBody>
      </p:sp>
    </p:spTree>
    <p:extLst>
      <p:ext uri="{BB962C8B-B14F-4D97-AF65-F5344CB8AC3E}">
        <p14:creationId xmlns:p14="http://schemas.microsoft.com/office/powerpoint/2010/main" val="650789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normAutofit fontScale="62500" lnSpcReduction="20000"/>
          </a:bodyPr>
          <a:lstStyle/>
          <a:p>
            <a:pPr marL="0" indent="0">
              <a:buNone/>
            </a:pPr>
            <a:r>
              <a:rPr lang="en-GB" dirty="0"/>
              <a:t>The best way for your children to become good problem solvers is for them to solve problems, lots of problems! Also, it benefits children to think about how they solved the problem afterwards. In this way they may use their particular strategy to solve similar problems in the future. There are no best ways of solving a problem. We are interested in what makes sense to each individual. Here are some strategies to try with your child: ~ act it out ~ use objects or models ~ make a drawing ~ make a graph or chart ~ make a list ~ guess and check ~ sort and order items ~ look for a pattern ~ look for all possibilities ~ solve a simpler problem ~ choose an operation ~ think logically, use what you know.</a:t>
            </a:r>
          </a:p>
          <a:p>
            <a:pPr marL="0" indent="0">
              <a:buNone/>
            </a:pPr>
            <a:r>
              <a:rPr lang="en-GB" b="1" dirty="0"/>
              <a:t>Here is how we tackle problem solving in the classroom: </a:t>
            </a:r>
            <a:endParaRPr lang="en-GB" dirty="0"/>
          </a:p>
          <a:p>
            <a:pPr marL="0" indent="0">
              <a:buNone/>
            </a:pPr>
            <a:r>
              <a:rPr lang="en-GB" dirty="0"/>
              <a:t>1.Think. Make sure that you know what the problem is all about. Do you understand all the vocabulary? Do you know what information is given? Is anything missing? Can you restate the problem in your own words? Do you understand exactly what you are asked to do or to find out? </a:t>
            </a:r>
          </a:p>
          <a:p>
            <a:pPr marL="0" indent="0">
              <a:buNone/>
            </a:pPr>
            <a:r>
              <a:rPr lang="en-GB" dirty="0"/>
              <a:t>2.Plan. Think of some strategies to try, that might help you find the answer. </a:t>
            </a:r>
          </a:p>
          <a:p>
            <a:pPr marL="0" indent="0">
              <a:buNone/>
            </a:pPr>
            <a:r>
              <a:rPr lang="en-GB" dirty="0"/>
              <a:t>3.Do. Try to solve the problem using the strategy from your plan. If your plan doesn’t work try again with another strategy. </a:t>
            </a:r>
          </a:p>
          <a:p>
            <a:pPr marL="0" indent="0">
              <a:buNone/>
            </a:pPr>
            <a:r>
              <a:rPr lang="en-GB" dirty="0"/>
              <a:t>4.Look back. Think about and talk about how you solved the problem. Can you think of another way that you could have solved the problem? </a:t>
            </a:r>
          </a:p>
          <a:p>
            <a:pPr marL="0" indent="0">
              <a:buNone/>
            </a:pPr>
            <a:r>
              <a:rPr lang="en-GB" dirty="0"/>
              <a:t>5.Communicate. Explain your work clearly, using words, pictures and numbers. Explain the thinking and processes that you used to solve the problem. </a:t>
            </a:r>
          </a:p>
          <a:p>
            <a:endParaRPr lang="en-GB" dirty="0"/>
          </a:p>
        </p:txBody>
      </p:sp>
    </p:spTree>
    <p:extLst>
      <p:ext uri="{BB962C8B-B14F-4D97-AF65-F5344CB8AC3E}">
        <p14:creationId xmlns:p14="http://schemas.microsoft.com/office/powerpoint/2010/main" val="2084386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528" y="1268760"/>
            <a:ext cx="8609181" cy="5064224"/>
          </a:xfrm>
          <a:prstGeom prst="rect">
            <a:avLst/>
          </a:prstGeom>
        </p:spPr>
      </p:pic>
      <p:sp>
        <p:nvSpPr>
          <p:cNvPr id="3" name="TextBox 2"/>
          <p:cNvSpPr txBox="1"/>
          <p:nvPr/>
        </p:nvSpPr>
        <p:spPr>
          <a:xfrm>
            <a:off x="1547664" y="260648"/>
            <a:ext cx="6336704" cy="584775"/>
          </a:xfrm>
          <a:prstGeom prst="rect">
            <a:avLst/>
          </a:prstGeom>
          <a:noFill/>
        </p:spPr>
        <p:txBody>
          <a:bodyPr wrap="square" rtlCol="0">
            <a:spAutoFit/>
          </a:bodyPr>
          <a:lstStyle/>
          <a:p>
            <a:pPr algn="ctr"/>
            <a:r>
              <a:rPr lang="en-GB" sz="3200" dirty="0" smtClean="0"/>
              <a:t>Mathletics</a:t>
            </a:r>
            <a:endParaRPr lang="en-GB" sz="3200" dirty="0"/>
          </a:p>
        </p:txBody>
      </p:sp>
    </p:spTree>
    <p:extLst>
      <p:ext uri="{BB962C8B-B14F-4D97-AF65-F5344CB8AC3E}">
        <p14:creationId xmlns:p14="http://schemas.microsoft.com/office/powerpoint/2010/main" val="3590027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n-GB" dirty="0" smtClean="0"/>
              <a:t>Aims of today’s meeting</a:t>
            </a:r>
            <a:endParaRPr lang="en-GB" dirty="0"/>
          </a:p>
        </p:txBody>
      </p:sp>
      <p:sp>
        <p:nvSpPr>
          <p:cNvPr id="3" name="Subtitle 2"/>
          <p:cNvSpPr>
            <a:spLocks noGrp="1"/>
          </p:cNvSpPr>
          <p:nvPr>
            <p:ph type="subTitle" idx="1"/>
          </p:nvPr>
        </p:nvSpPr>
        <p:spPr>
          <a:xfrm>
            <a:off x="539552" y="1700808"/>
            <a:ext cx="8280920" cy="4032448"/>
          </a:xfrm>
        </p:spPr>
        <p:txBody>
          <a:bodyPr>
            <a:normAutofit/>
          </a:bodyPr>
          <a:lstStyle/>
          <a:p>
            <a:pPr marL="457200" indent="-457200" algn="l">
              <a:buFont typeface="Arial" panose="020B0604020202020204" pitchFamily="34" charset="0"/>
              <a:buChar char="•"/>
            </a:pPr>
            <a:r>
              <a:rPr lang="en-GB" dirty="0" smtClean="0">
                <a:solidFill>
                  <a:schemeClr val="tx1"/>
                </a:solidFill>
              </a:rPr>
              <a:t>To get an insight into how Maths is taught at Parklands Junior School.</a:t>
            </a:r>
          </a:p>
          <a:p>
            <a:pPr marL="457200" indent="-457200" algn="l">
              <a:buFont typeface="Arial" panose="020B0604020202020204" pitchFamily="34" charset="0"/>
              <a:buChar char="•"/>
            </a:pPr>
            <a:r>
              <a:rPr lang="en-GB" dirty="0" smtClean="0">
                <a:solidFill>
                  <a:schemeClr val="tx1"/>
                </a:solidFill>
              </a:rPr>
              <a:t>To gain an understanding of the National Maths curriculum and expectations.</a:t>
            </a:r>
          </a:p>
          <a:p>
            <a:pPr marL="457200" indent="-457200" algn="l">
              <a:buFont typeface="Arial" panose="020B0604020202020204" pitchFamily="34" charset="0"/>
              <a:buChar char="•"/>
            </a:pPr>
            <a:r>
              <a:rPr lang="en-GB" dirty="0" smtClean="0">
                <a:solidFill>
                  <a:schemeClr val="tx1"/>
                </a:solidFill>
              </a:rPr>
              <a:t>To take part in some Maths activities</a:t>
            </a:r>
            <a:r>
              <a:rPr lang="en-GB" dirty="0">
                <a:solidFill>
                  <a:schemeClr val="tx1"/>
                </a:solidFill>
              </a:rPr>
              <a:t>. </a:t>
            </a:r>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a:t>
            </a:r>
            <a:r>
              <a:rPr lang="en-GB" dirty="0">
                <a:solidFill>
                  <a:schemeClr val="tx1"/>
                </a:solidFill>
              </a:rPr>
              <a:t>take away some ideas to support your children at home.</a:t>
            </a:r>
          </a:p>
          <a:p>
            <a:pPr marL="457200" indent="-457200" algn="l">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5204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260648"/>
            <a:ext cx="6336704" cy="584775"/>
          </a:xfrm>
          <a:prstGeom prst="rect">
            <a:avLst/>
          </a:prstGeom>
          <a:noFill/>
        </p:spPr>
        <p:txBody>
          <a:bodyPr wrap="square" rtlCol="0">
            <a:spAutoFit/>
          </a:bodyPr>
          <a:lstStyle/>
          <a:p>
            <a:pPr algn="ctr"/>
            <a:r>
              <a:rPr lang="en-GB" sz="3200" dirty="0" smtClean="0"/>
              <a:t>Times Tables Rock Stars</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3963"/>
            <a:ext cx="9144000" cy="4970074"/>
          </a:xfrm>
          <a:prstGeom prst="rect">
            <a:avLst/>
          </a:prstGeom>
        </p:spPr>
      </p:pic>
    </p:spTree>
    <p:extLst>
      <p:ext uri="{BB962C8B-B14F-4D97-AF65-F5344CB8AC3E}">
        <p14:creationId xmlns:p14="http://schemas.microsoft.com/office/powerpoint/2010/main" val="11269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89913908"/>
              </p:ext>
            </p:extLst>
          </p:nvPr>
        </p:nvGraphicFramePr>
        <p:xfrm>
          <a:off x="539552" y="1739504"/>
          <a:ext cx="5112568" cy="342896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230777">
                <a:tc>
                  <a:txBody>
                    <a:bodyPr/>
                    <a:lstStyle/>
                    <a:p>
                      <a:r>
                        <a:rPr lang="en-GB" sz="2800" dirty="0" smtClean="0">
                          <a:latin typeface="SassoonPrimaryInfant" pitchFamily="2" charset="0"/>
                        </a:rPr>
                        <a:t>Year 2</a:t>
                      </a:r>
                      <a:endParaRPr lang="en-GB" sz="2800" dirty="0">
                        <a:latin typeface="SassoonPrimaryInfant" pitchFamily="2" charset="0"/>
                      </a:endParaRPr>
                    </a:p>
                  </a:txBody>
                  <a:tcPr/>
                </a:tc>
                <a:tc>
                  <a:txBody>
                    <a:bodyPr/>
                    <a:lstStyle/>
                    <a:p>
                      <a:r>
                        <a:rPr lang="en-GB" sz="2800" dirty="0" smtClean="0">
                          <a:latin typeface="SassoonPrimaryInfant" pitchFamily="2" charset="0"/>
                        </a:rPr>
                        <a:t>Year 3 </a:t>
                      </a:r>
                    </a:p>
                    <a:p>
                      <a:endParaRPr lang="en-GB" sz="2800" dirty="0">
                        <a:latin typeface="SassoonPrimaryInfant" pitchFamily="2" charset="0"/>
                      </a:endParaRPr>
                    </a:p>
                  </a:txBody>
                  <a:tcPr/>
                </a:tc>
                <a:extLst>
                  <a:ext uri="{0D108BD9-81ED-4DB2-BD59-A6C34878D82A}">
                    <a16:rowId xmlns:a16="http://schemas.microsoft.com/office/drawing/2014/main" val="10000"/>
                  </a:ext>
                </a:extLst>
              </a:tr>
              <a:tr h="2484080">
                <a:tc>
                  <a:txBody>
                    <a:bodyPr/>
                    <a:lstStyle/>
                    <a:p>
                      <a:pPr algn="just">
                        <a:spcAft>
                          <a:spcPts val="0"/>
                        </a:spcAft>
                      </a:pPr>
                      <a:r>
                        <a:rPr lang="en-GB" sz="2800" b="0" u="none" dirty="0" smtClean="0">
                          <a:effectLst/>
                          <a:latin typeface="+mj-lt"/>
                          <a:ea typeface="Times New Roman" panose="02020603050405020304" pitchFamily="18" charset="0"/>
                        </a:rPr>
                        <a:t>Count</a:t>
                      </a:r>
                      <a:r>
                        <a:rPr lang="en-GB" sz="2800" b="0" u="none" baseline="0" dirty="0" smtClean="0">
                          <a:effectLst/>
                          <a:latin typeface="+mj-lt"/>
                          <a:ea typeface="Times New Roman" panose="02020603050405020304" pitchFamily="18" charset="0"/>
                        </a:rPr>
                        <a:t>ing  in multiples of 2s, 3s, 5s, 10s</a:t>
                      </a:r>
                      <a:endParaRPr lang="en-GB" sz="2800" b="0" u="none" dirty="0">
                        <a:effectLst/>
                        <a:latin typeface="+mj-lt"/>
                        <a:ea typeface="Times New Roman" panose="02020603050405020304" pitchFamily="18" charset="0"/>
                      </a:endParaRPr>
                    </a:p>
                  </a:txBody>
                  <a:tcPr marL="68580" marR="68580" marT="0" marB="0"/>
                </a:tc>
                <a:tc>
                  <a:txBody>
                    <a:bodyPr/>
                    <a:lstStyle/>
                    <a:p>
                      <a:r>
                        <a:rPr lang="en-GB" sz="2800" b="0" dirty="0" smtClean="0">
                          <a:latin typeface="+mj-lt"/>
                        </a:rPr>
                        <a:t>Fluent 2s, 3s, 4s,</a:t>
                      </a:r>
                      <a:r>
                        <a:rPr lang="en-GB" sz="2800" b="0" baseline="0" dirty="0" smtClean="0">
                          <a:latin typeface="+mj-lt"/>
                        </a:rPr>
                        <a:t> 5s, 8s, 10s</a:t>
                      </a:r>
                      <a:r>
                        <a:rPr lang="en-GB" sz="2800" b="0" dirty="0" smtClean="0">
                          <a:latin typeface="+mj-lt"/>
                        </a:rPr>
                        <a:t> multiplication facts </a:t>
                      </a:r>
                      <a:endParaRPr lang="en-GB" sz="2800" b="0" dirty="0">
                        <a:latin typeface="+mj-lt"/>
                      </a:endParaRPr>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236931" y="-86618"/>
            <a:ext cx="803630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Progression of Times tables </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693832837"/>
              </p:ext>
            </p:extLst>
          </p:nvPr>
        </p:nvGraphicFramePr>
        <p:xfrm>
          <a:off x="5652120" y="1739504"/>
          <a:ext cx="3048000" cy="345638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1008112">
                <a:tc>
                  <a:txBody>
                    <a:bodyPr/>
                    <a:lstStyle/>
                    <a:p>
                      <a:r>
                        <a:rPr lang="en-GB" sz="2800" dirty="0" smtClean="0">
                          <a:latin typeface="SassoonPrimaryInfant" pitchFamily="2" charset="0"/>
                        </a:rPr>
                        <a:t>Year 4</a:t>
                      </a:r>
                    </a:p>
                  </a:txBody>
                  <a:tcPr/>
                </a:tc>
                <a:extLst>
                  <a:ext uri="{0D108BD9-81ED-4DB2-BD59-A6C34878D82A}">
                    <a16:rowId xmlns:a16="http://schemas.microsoft.com/office/drawing/2014/main" val="10000"/>
                  </a:ext>
                </a:extLst>
              </a:tr>
              <a:tr h="2448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kern="1200" dirty="0" smtClean="0">
                          <a:solidFill>
                            <a:schemeClr val="dk1"/>
                          </a:solidFill>
                          <a:latin typeface="+mn-lt"/>
                          <a:ea typeface="+mn-ea"/>
                          <a:cs typeface="+mn-cs"/>
                        </a:rPr>
                        <a:t>Fluent in all times tables,</a:t>
                      </a:r>
                      <a:r>
                        <a:rPr lang="en-GB" sz="2800" b="0" kern="1200" baseline="0" dirty="0" smtClean="0">
                          <a:solidFill>
                            <a:schemeClr val="dk1"/>
                          </a:solidFill>
                          <a:latin typeface="+mn-lt"/>
                          <a:ea typeface="+mn-ea"/>
                          <a:cs typeface="+mn-cs"/>
                        </a:rPr>
                        <a:t> up to 12 x 12, by the end of Year 4.</a:t>
                      </a:r>
                      <a:endParaRPr lang="en-GB" sz="2800" b="0" kern="1200" dirty="0" smtClean="0">
                        <a:solidFill>
                          <a:schemeClr val="dk1"/>
                        </a:solidFill>
                        <a:latin typeface="+mn-lt"/>
                        <a:ea typeface="+mn-ea"/>
                        <a:cs typeface="+mn-cs"/>
                      </a:endParaRPr>
                    </a:p>
                    <a:p>
                      <a:endParaRPr lang="en-GB" sz="2800" dirty="0" smtClean="0">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9884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UR Brainy</a:t>
            </a:r>
            <a:r>
              <a:rPr lang="en-GB" dirty="0"/>
              <a:t/>
            </a:r>
            <a:br>
              <a:rPr lang="en-GB" dirty="0"/>
            </a:br>
            <a:r>
              <a:rPr lang="en-GB" dirty="0">
                <a:hlinkClick r:id="rId2"/>
              </a:rPr>
              <a:t>https://</a:t>
            </a:r>
            <a:r>
              <a:rPr lang="en-GB" dirty="0" smtClean="0">
                <a:hlinkClick r:id="rId2"/>
              </a:rPr>
              <a:t>urbrainy.com/mtc</a:t>
            </a:r>
            <a:r>
              <a:rPr lang="en-GB" dirty="0" smtClean="0"/>
              <a:t> </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35432" t="9401" r="36219" b="43000"/>
          <a:stretch/>
        </p:blipFill>
        <p:spPr>
          <a:xfrm>
            <a:off x="1979712" y="1700808"/>
            <a:ext cx="5184576" cy="4896544"/>
          </a:xfrm>
          <a:prstGeom prst="rect">
            <a:avLst/>
          </a:prstGeom>
        </p:spPr>
      </p:pic>
    </p:spTree>
    <p:extLst>
      <p:ext uri="{BB962C8B-B14F-4D97-AF65-F5344CB8AC3E}">
        <p14:creationId xmlns:p14="http://schemas.microsoft.com/office/powerpoint/2010/main" val="209249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7504" y="836712"/>
          <a:ext cx="4320480" cy="5688632"/>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tblGrid>
              <a:tr h="230777">
                <a:tc>
                  <a:txBody>
                    <a:bodyPr/>
                    <a:lstStyle/>
                    <a:p>
                      <a:r>
                        <a:rPr lang="en-GB" sz="1800" dirty="0" smtClean="0">
                          <a:latin typeface="SassoonPrimaryInfant" pitchFamily="2" charset="0"/>
                        </a:rPr>
                        <a:t>Year 3</a:t>
                      </a:r>
                      <a:endParaRPr lang="en-GB" sz="1800" dirty="0">
                        <a:latin typeface="SassoonPrimaryInfant" pitchFamily="2" charset="0"/>
                      </a:endParaRPr>
                    </a:p>
                  </a:txBody>
                  <a:tcPr/>
                </a:tc>
                <a:tc>
                  <a:txBody>
                    <a:bodyPr/>
                    <a:lstStyle/>
                    <a:p>
                      <a:r>
                        <a:rPr lang="en-GB" sz="1800" dirty="0" smtClean="0">
                          <a:latin typeface="SassoonPrimaryInfant" pitchFamily="2" charset="0"/>
                        </a:rPr>
                        <a:t>Year 4</a:t>
                      </a:r>
                    </a:p>
                    <a:p>
                      <a:endParaRPr lang="en-GB" sz="1000" dirty="0">
                        <a:latin typeface="SassoonPrimaryInfant" pitchFamily="2" charset="0"/>
                      </a:endParaRPr>
                    </a:p>
                  </a:txBody>
                  <a:tcPr/>
                </a:tc>
                <a:extLst>
                  <a:ext uri="{0D108BD9-81ED-4DB2-BD59-A6C34878D82A}">
                    <a16:rowId xmlns:a16="http://schemas.microsoft.com/office/drawing/2014/main" val="10000"/>
                  </a:ext>
                </a:extLst>
              </a:tr>
              <a:tr h="5170472">
                <a:tc>
                  <a:txBody>
                    <a:bodyPr/>
                    <a:lstStyle/>
                    <a:p>
                      <a:pPr algn="just">
                        <a:spcAft>
                          <a:spcPts val="0"/>
                        </a:spcAft>
                      </a:pPr>
                      <a:r>
                        <a:rPr lang="en-GB" sz="1600" b="0" dirty="0" smtClean="0">
                          <a:effectLst/>
                          <a:latin typeface="+mj-lt"/>
                          <a:ea typeface="Times New Roman" panose="02020603050405020304" pitchFamily="18" charset="0"/>
                        </a:rPr>
                        <a:t>•add and subtract numbers mentally, including: </a:t>
                      </a:r>
                    </a:p>
                    <a:p>
                      <a:pPr algn="just">
                        <a:spcAft>
                          <a:spcPts val="0"/>
                        </a:spcAft>
                      </a:pPr>
                      <a:r>
                        <a:rPr lang="en-GB" sz="1600" b="0" dirty="0" smtClean="0">
                          <a:effectLst/>
                          <a:latin typeface="+mj-lt"/>
                          <a:ea typeface="Times New Roman" panose="02020603050405020304" pitchFamily="18" charset="0"/>
                        </a:rPr>
                        <a:t>•a three-digit number and 1s</a:t>
                      </a:r>
                    </a:p>
                    <a:p>
                      <a:pPr algn="just">
                        <a:spcAft>
                          <a:spcPts val="0"/>
                        </a:spcAft>
                      </a:pPr>
                      <a:r>
                        <a:rPr lang="en-GB" sz="1600" b="0" dirty="0" smtClean="0">
                          <a:effectLst/>
                          <a:latin typeface="+mj-lt"/>
                          <a:ea typeface="Times New Roman" panose="02020603050405020304" pitchFamily="18" charset="0"/>
                        </a:rPr>
                        <a:t>•a three-digit number and 10s</a:t>
                      </a:r>
                    </a:p>
                    <a:p>
                      <a:pPr algn="just">
                        <a:spcAft>
                          <a:spcPts val="0"/>
                        </a:spcAft>
                      </a:pPr>
                      <a:r>
                        <a:rPr lang="en-GB" sz="1600" b="0" dirty="0" smtClean="0">
                          <a:effectLst/>
                          <a:latin typeface="+mj-lt"/>
                          <a:ea typeface="Times New Roman" panose="02020603050405020304" pitchFamily="18" charset="0"/>
                        </a:rPr>
                        <a:t>•a three-digit number and 100s</a:t>
                      </a:r>
                    </a:p>
                    <a:p>
                      <a:pPr algn="just">
                        <a:spcAft>
                          <a:spcPts val="0"/>
                        </a:spcAft>
                      </a:pPr>
                      <a:endParaRPr lang="en-GB" sz="1600" b="0" dirty="0" smtClean="0">
                        <a:effectLst/>
                        <a:latin typeface="+mj-lt"/>
                        <a:ea typeface="Times New Roman" panose="02020603050405020304" pitchFamily="18" charset="0"/>
                      </a:endParaRPr>
                    </a:p>
                    <a:p>
                      <a:pPr algn="just">
                        <a:spcAft>
                          <a:spcPts val="0"/>
                        </a:spcAft>
                      </a:pPr>
                      <a:r>
                        <a:rPr lang="en-GB" sz="1600" b="0" dirty="0" smtClean="0">
                          <a:effectLst/>
                          <a:latin typeface="+mj-lt"/>
                          <a:ea typeface="Times New Roman" panose="02020603050405020304" pitchFamily="18" charset="0"/>
                        </a:rPr>
                        <a:t>•add and subtract numbers with up to 3 digits, using formal written methods of columnar addition and subtraction</a:t>
                      </a:r>
                      <a:endParaRPr lang="en-GB" sz="1600" b="0" dirty="0">
                        <a:effectLst/>
                        <a:latin typeface="+mj-lt"/>
                        <a:ea typeface="Times New Roman" panose="02020603050405020304" pitchFamily="18" charset="0"/>
                      </a:endParaRPr>
                    </a:p>
                  </a:txBody>
                  <a:tcPr marL="68580" marR="68580" marT="0" marB="0"/>
                </a:tc>
                <a:tc>
                  <a:txBody>
                    <a:bodyPr/>
                    <a:lstStyle/>
                    <a:p>
                      <a:r>
                        <a:rPr lang="en-GB" sz="1600" b="0" dirty="0" smtClean="0">
                          <a:latin typeface="+mj-lt"/>
                        </a:rPr>
                        <a:t>•add and subtract numbers with up to 4 digits using the formal written methods of columnar addition and subtraction where appropriate</a:t>
                      </a:r>
                    </a:p>
                    <a:p>
                      <a:endParaRPr lang="en-GB" sz="1600" b="0" dirty="0" smtClean="0">
                        <a:latin typeface="+mj-lt"/>
                      </a:endParaRPr>
                    </a:p>
                    <a:p>
                      <a:r>
                        <a:rPr lang="en-GB" sz="1600" b="0" dirty="0" smtClean="0">
                          <a:latin typeface="+mj-lt"/>
                        </a:rPr>
                        <a:t>•estimate and use inverse operations to check answers to a calculation</a:t>
                      </a:r>
                    </a:p>
                    <a:p>
                      <a:endParaRPr lang="en-GB" sz="2000" b="0" dirty="0">
                        <a:latin typeface="+mj-lt"/>
                      </a:endParaRPr>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234051" y="-86618"/>
            <a:ext cx="8042073"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Progression of Addition &amp; Subtraction</a:t>
            </a:r>
            <a:endParaRPr lang="en-US" sz="4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p:cNvGraphicFramePr>
            <a:graphicFrameLocks noGrp="1"/>
          </p:cNvGraphicFramePr>
          <p:nvPr>
            <p:extLst/>
          </p:nvPr>
        </p:nvGraphicFramePr>
        <p:xfrm>
          <a:off x="4427984" y="836712"/>
          <a:ext cx="2160240" cy="5688632"/>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tblGrid>
              <a:tr h="504056">
                <a:tc>
                  <a:txBody>
                    <a:bodyPr/>
                    <a:lstStyle/>
                    <a:p>
                      <a:r>
                        <a:rPr lang="en-GB" sz="1800" dirty="0" smtClean="0">
                          <a:latin typeface="SassoonPrimaryInfant" pitchFamily="2" charset="0"/>
                        </a:rPr>
                        <a:t>Year 5</a:t>
                      </a:r>
                    </a:p>
                  </a:txBody>
                  <a:tcPr/>
                </a:tc>
                <a:extLst>
                  <a:ext uri="{0D108BD9-81ED-4DB2-BD59-A6C34878D82A}">
                    <a16:rowId xmlns:a16="http://schemas.microsoft.com/office/drawing/2014/main" val="10000"/>
                  </a:ext>
                </a:extLst>
              </a:tr>
              <a:tr h="5184576">
                <a:tc>
                  <a:txBody>
                    <a:bodyPr/>
                    <a:lstStyle/>
                    <a:p>
                      <a:r>
                        <a:rPr lang="en-GB" sz="1200" dirty="0" smtClean="0">
                          <a:latin typeface="+mj-lt"/>
                        </a:rPr>
                        <a:t>•</a:t>
                      </a:r>
                      <a:r>
                        <a:rPr lang="en-GB" sz="1600" dirty="0" smtClean="0">
                          <a:latin typeface="+mj-lt"/>
                        </a:rPr>
                        <a:t>add and subtract whole numbers with more than 4 digits, including using formal written methods (columnar addition and subtraction)</a:t>
                      </a:r>
                    </a:p>
                    <a:p>
                      <a:endParaRPr lang="en-GB" sz="1600" dirty="0" smtClean="0">
                        <a:latin typeface="+mj-lt"/>
                      </a:endParaRPr>
                    </a:p>
                    <a:p>
                      <a:r>
                        <a:rPr lang="en-GB" sz="1600" dirty="0" smtClean="0">
                          <a:latin typeface="+mj-lt"/>
                        </a:rPr>
                        <a:t>•add and subtract numbers mentally with increasingly large numbers</a:t>
                      </a:r>
                    </a:p>
                    <a:p>
                      <a:endParaRPr lang="en-GB" sz="1200" dirty="0" smtClean="0">
                        <a:latin typeface="+mj-lt"/>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nvPr>
        </p:nvGraphicFramePr>
        <p:xfrm>
          <a:off x="6588224" y="836712"/>
          <a:ext cx="2160240" cy="5688632"/>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tblGrid>
              <a:tr h="504056">
                <a:tc>
                  <a:txBody>
                    <a:bodyPr/>
                    <a:lstStyle/>
                    <a:p>
                      <a:r>
                        <a:rPr lang="en-GB" sz="1800" dirty="0" smtClean="0">
                          <a:latin typeface="SassoonPrimaryInfant" pitchFamily="2" charset="0"/>
                        </a:rPr>
                        <a:t>Year 6</a:t>
                      </a:r>
                    </a:p>
                  </a:txBody>
                  <a:tcPr/>
                </a:tc>
                <a:extLst>
                  <a:ext uri="{0D108BD9-81ED-4DB2-BD59-A6C34878D82A}">
                    <a16:rowId xmlns:a16="http://schemas.microsoft.com/office/drawing/2014/main" val="10000"/>
                  </a:ext>
                </a:extLst>
              </a:tr>
              <a:tr h="5184576">
                <a:tc>
                  <a:txBody>
                    <a:bodyPr/>
                    <a:lstStyle/>
                    <a:p>
                      <a:pPr marL="171450" indent="-171450">
                        <a:buFont typeface="Arial" panose="020B0604020202020204" pitchFamily="34" charset="0"/>
                        <a:buChar char="•"/>
                      </a:pPr>
                      <a:r>
                        <a:rPr lang="en-GB" sz="1600" dirty="0" smtClean="0">
                          <a:latin typeface="+mj-lt"/>
                        </a:rPr>
                        <a:t>Pupils practise addition, subtraction, multiplication and division for larger numbers, using the formal written methods of columnar addition and subtraction, short and long multiplication, and short and long division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4328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Concrete, Pictorial, Abstract Approach</a:t>
            </a:r>
            <a:endParaRPr lang="en-GB" dirty="0"/>
          </a:p>
        </p:txBody>
      </p:sp>
      <p:pic>
        <p:nvPicPr>
          <p:cNvPr id="4"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7890" t="22409" r="10521" b="13425"/>
          <a:stretch>
            <a:fillRect/>
          </a:stretch>
        </p:blipFill>
        <p:spPr>
          <a:xfrm>
            <a:off x="576126" y="1778852"/>
            <a:ext cx="7910513" cy="2884487"/>
          </a:xfrm>
          <a:noFill/>
        </p:spPr>
      </p:pic>
      <p:sp>
        <p:nvSpPr>
          <p:cNvPr id="5" name="Title 1"/>
          <p:cNvSpPr txBox="1">
            <a:spLocks/>
          </p:cNvSpPr>
          <p:nvPr/>
        </p:nvSpPr>
        <p:spPr>
          <a:xfrm>
            <a:off x="451241" y="22063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more</a:t>
            </a:r>
            <a:endParaRPr lang="en-GB" sz="1800" dirty="0">
              <a:solidFill>
                <a:srgbClr val="FF0000"/>
              </a:solidFill>
            </a:endParaRPr>
          </a:p>
        </p:txBody>
      </p:sp>
      <p:sp>
        <p:nvSpPr>
          <p:cNvPr id="6" name="Title 1"/>
          <p:cNvSpPr txBox="1">
            <a:spLocks/>
          </p:cNvSpPr>
          <p:nvPr/>
        </p:nvSpPr>
        <p:spPr>
          <a:xfrm>
            <a:off x="1259632" y="18779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subtract</a:t>
            </a:r>
            <a:endParaRPr lang="en-GB" sz="1800" dirty="0">
              <a:solidFill>
                <a:srgbClr val="FF0000"/>
              </a:solidFill>
            </a:endParaRPr>
          </a:p>
        </p:txBody>
      </p:sp>
      <p:sp>
        <p:nvSpPr>
          <p:cNvPr id="7" name="Title 1"/>
          <p:cNvSpPr txBox="1">
            <a:spLocks/>
          </p:cNvSpPr>
          <p:nvPr/>
        </p:nvSpPr>
        <p:spPr>
          <a:xfrm>
            <a:off x="611560" y="4041596"/>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product</a:t>
            </a:r>
            <a:endParaRPr lang="en-GB" sz="1800" dirty="0">
              <a:solidFill>
                <a:srgbClr val="FF0000"/>
              </a:solidFill>
            </a:endParaRPr>
          </a:p>
        </p:txBody>
      </p:sp>
      <p:sp>
        <p:nvSpPr>
          <p:cNvPr id="8" name="Title 1"/>
          <p:cNvSpPr txBox="1">
            <a:spLocks/>
          </p:cNvSpPr>
          <p:nvPr/>
        </p:nvSpPr>
        <p:spPr>
          <a:xfrm>
            <a:off x="251520" y="3501008"/>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factor</a:t>
            </a:r>
            <a:endParaRPr lang="en-GB" sz="1800" dirty="0">
              <a:solidFill>
                <a:srgbClr val="FF0000"/>
              </a:solidFill>
            </a:endParaRPr>
          </a:p>
        </p:txBody>
      </p:sp>
      <p:sp>
        <p:nvSpPr>
          <p:cNvPr id="9" name="Title 1"/>
          <p:cNvSpPr txBox="1">
            <a:spLocks/>
          </p:cNvSpPr>
          <p:nvPr/>
        </p:nvSpPr>
        <p:spPr>
          <a:xfrm>
            <a:off x="-180528" y="30927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sum</a:t>
            </a:r>
            <a:endParaRPr lang="en-GB" sz="1800" dirty="0">
              <a:solidFill>
                <a:srgbClr val="FF0000"/>
              </a:solidFill>
            </a:endParaRPr>
          </a:p>
        </p:txBody>
      </p:sp>
      <p:sp>
        <p:nvSpPr>
          <p:cNvPr id="10" name="Title 1"/>
          <p:cNvSpPr txBox="1">
            <a:spLocks/>
          </p:cNvSpPr>
          <p:nvPr/>
        </p:nvSpPr>
        <p:spPr>
          <a:xfrm>
            <a:off x="-52815" y="25212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add</a:t>
            </a:r>
            <a:endParaRPr lang="en-GB" sz="1800" dirty="0">
              <a:solidFill>
                <a:srgbClr val="FF0000"/>
              </a:solidFill>
            </a:endParaRPr>
          </a:p>
        </p:txBody>
      </p:sp>
      <p:sp>
        <p:nvSpPr>
          <p:cNvPr id="11" name="Title 1"/>
          <p:cNvSpPr txBox="1">
            <a:spLocks/>
          </p:cNvSpPr>
          <p:nvPr/>
        </p:nvSpPr>
        <p:spPr>
          <a:xfrm>
            <a:off x="2555776" y="110281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2" name="Title 1"/>
          <p:cNvSpPr txBox="1">
            <a:spLocks/>
          </p:cNvSpPr>
          <p:nvPr/>
        </p:nvSpPr>
        <p:spPr>
          <a:xfrm>
            <a:off x="3707904"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3" name="Title 1"/>
          <p:cNvSpPr txBox="1">
            <a:spLocks/>
          </p:cNvSpPr>
          <p:nvPr/>
        </p:nvSpPr>
        <p:spPr>
          <a:xfrm>
            <a:off x="4932040"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x</a:t>
            </a:r>
            <a:endParaRPr lang="en-GB" sz="4000" b="1" dirty="0">
              <a:solidFill>
                <a:srgbClr val="00B050"/>
              </a:solidFill>
            </a:endParaRPr>
          </a:p>
        </p:txBody>
      </p:sp>
      <p:sp>
        <p:nvSpPr>
          <p:cNvPr id="14" name="Title 1"/>
          <p:cNvSpPr txBox="1">
            <a:spLocks/>
          </p:cNvSpPr>
          <p:nvPr/>
        </p:nvSpPr>
        <p:spPr>
          <a:xfrm>
            <a:off x="5802358" y="111916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702" y="3536600"/>
            <a:ext cx="1514988" cy="10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200" y="4546592"/>
            <a:ext cx="1294873" cy="129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2267744" y="5336469"/>
            <a:ext cx="460851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solidFill>
                  <a:srgbClr val="002060"/>
                </a:solidFill>
              </a:rPr>
              <a:t>When we plan a Maths sequence we always ensure children are exposed to correct mathematical language, symbols (+ - = x), an image and a context.</a:t>
            </a:r>
            <a:endParaRPr lang="en-GB" sz="2000" b="1" dirty="0">
              <a:solidFill>
                <a:srgbClr val="00206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60" y="4928052"/>
            <a:ext cx="161497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00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53" y="1628800"/>
            <a:ext cx="8269885" cy="3960440"/>
          </a:xfrm>
          <a:prstGeom prst="rect">
            <a:avLst/>
          </a:prstGeom>
        </p:spPr>
      </p:pic>
    </p:spTree>
    <p:extLst>
      <p:ext uri="{BB962C8B-B14F-4D97-AF65-F5344CB8AC3E}">
        <p14:creationId xmlns:p14="http://schemas.microsoft.com/office/powerpoint/2010/main" val="187879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range of resources</a:t>
            </a:r>
            <a:endParaRPr lang="en-US" dirty="0"/>
          </a:p>
        </p:txBody>
      </p:sp>
      <p:grpSp>
        <p:nvGrpSpPr>
          <p:cNvPr id="9" name="Group 8"/>
          <p:cNvGrpSpPr/>
          <p:nvPr/>
        </p:nvGrpSpPr>
        <p:grpSpPr>
          <a:xfrm>
            <a:off x="1610762" y="4345392"/>
            <a:ext cx="483462" cy="1139402"/>
            <a:chOff x="1590813" y="4915407"/>
            <a:chExt cx="644616" cy="1519202"/>
          </a:xfrm>
        </p:grpSpPr>
        <p:sp>
          <p:nvSpPr>
            <p:cNvPr id="7" name="Rectangle: Rounded Corners 22"/>
            <p:cNvSpPr/>
            <p:nvPr/>
          </p:nvSpPr>
          <p:spPr>
            <a:xfrm rot="16200000">
              <a:off x="966925" y="5539295"/>
              <a:ext cx="1514475" cy="266700"/>
            </a:xfrm>
            <a:prstGeom prst="roundRect">
              <a:avLst>
                <a:gd name="adj" fmla="val 50000"/>
              </a:avLst>
            </a:prstGeom>
            <a:solidFill>
              <a:srgbClr val="FFC000">
                <a:lumMod val="60000"/>
                <a:lumOff val="40000"/>
              </a:srgbClr>
            </a:solidFill>
            <a:ln w="12700" cap="flat" cmpd="sng" algn="ctr">
              <a:solidFill>
                <a:srgbClr val="FFC000">
                  <a:lumMod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Rectangle: Rounded Corners 22"/>
            <p:cNvSpPr/>
            <p:nvPr/>
          </p:nvSpPr>
          <p:spPr>
            <a:xfrm rot="16200000">
              <a:off x="1344841" y="5544022"/>
              <a:ext cx="1514475" cy="266700"/>
            </a:xfrm>
            <a:prstGeom prst="roundRect">
              <a:avLst>
                <a:gd name="adj" fmla="val 50000"/>
              </a:avLst>
            </a:prstGeom>
            <a:solidFill>
              <a:srgbClr val="FFC000">
                <a:lumMod val="60000"/>
                <a:lumOff val="40000"/>
              </a:srgbClr>
            </a:solidFill>
            <a:ln w="12700" cap="flat" cmpd="sng" algn="ctr">
              <a:solidFill>
                <a:srgbClr val="FFC000">
                  <a:lumMod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3728" y="4712170"/>
            <a:ext cx="1058759" cy="105875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032" y="4485359"/>
            <a:ext cx="2143125" cy="1264444"/>
          </a:xfrm>
          <a:prstGeom prst="rect">
            <a:avLst/>
          </a:prstGeom>
        </p:spPr>
      </p:pic>
      <p:pic>
        <p:nvPicPr>
          <p:cNvPr id="31" name="Picture 30"/>
          <p:cNvPicPr>
            <a:picLocks noChangeAspect="1"/>
          </p:cNvPicPr>
          <p:nvPr/>
        </p:nvPicPr>
        <p:blipFill>
          <a:blip r:embed="rId5"/>
          <a:stretch>
            <a:fillRect/>
          </a:stretch>
        </p:blipFill>
        <p:spPr>
          <a:xfrm>
            <a:off x="5806595" y="2540878"/>
            <a:ext cx="1709307" cy="675356"/>
          </a:xfrm>
          <a:prstGeom prst="rect">
            <a:avLst/>
          </a:prstGeom>
        </p:spPr>
      </p:pic>
      <p:pic>
        <p:nvPicPr>
          <p:cNvPr id="32" name="Picture 31"/>
          <p:cNvPicPr>
            <a:picLocks noChangeAspect="1"/>
          </p:cNvPicPr>
          <p:nvPr/>
        </p:nvPicPr>
        <p:blipFill>
          <a:blip r:embed="rId6"/>
          <a:stretch>
            <a:fillRect/>
          </a:stretch>
        </p:blipFill>
        <p:spPr>
          <a:xfrm>
            <a:off x="1403662" y="3579405"/>
            <a:ext cx="1519170" cy="473557"/>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3990" y="3317258"/>
            <a:ext cx="1060304" cy="1060304"/>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8758" y="2567164"/>
            <a:ext cx="850106" cy="750094"/>
          </a:xfrm>
          <a:prstGeom prst="rect">
            <a:avLst/>
          </a:prstGeom>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2487" y="3638448"/>
            <a:ext cx="1257789" cy="846911"/>
          </a:xfrm>
          <a:prstGeom prst="rect">
            <a:avLst/>
          </a:prstGeom>
        </p:spPr>
      </p:pic>
      <p:pic>
        <p:nvPicPr>
          <p:cNvPr id="40" name="Picture 39"/>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r="19977" b="20626"/>
          <a:stretch/>
        </p:blipFill>
        <p:spPr>
          <a:xfrm>
            <a:off x="4232945" y="2637633"/>
            <a:ext cx="1368741" cy="1018235"/>
          </a:xfrm>
          <a:prstGeom prst="rect">
            <a:avLst/>
          </a:prstGeom>
        </p:spPr>
      </p:pic>
      <p:pic>
        <p:nvPicPr>
          <p:cNvPr id="41" name="Pictur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86046" y="4709724"/>
            <a:ext cx="778669" cy="771525"/>
          </a:xfrm>
          <a:prstGeom prst="rect">
            <a:avLst/>
          </a:prstGeom>
        </p:spPr>
      </p:pic>
      <p:pic>
        <p:nvPicPr>
          <p:cNvPr id="42" name="Picture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4097" y="2203200"/>
            <a:ext cx="1080228" cy="1080228"/>
          </a:xfrm>
          <a:prstGeom prst="rect">
            <a:avLst/>
          </a:prstGeom>
        </p:spPr>
      </p:pic>
      <p:pic>
        <p:nvPicPr>
          <p:cNvPr id="43" name="Picture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79896" y="3529784"/>
            <a:ext cx="936007" cy="936007"/>
          </a:xfrm>
          <a:prstGeom prst="rect">
            <a:avLst/>
          </a:prstGeom>
        </p:spPr>
      </p:pic>
    </p:spTree>
    <p:extLst>
      <p:ext uri="{BB962C8B-B14F-4D97-AF65-F5344CB8AC3E}">
        <p14:creationId xmlns:p14="http://schemas.microsoft.com/office/powerpoint/2010/main" val="18663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1438</Words>
  <Application>Microsoft Office PowerPoint</Application>
  <PresentationFormat>On-screen Show (4:3)</PresentationFormat>
  <Paragraphs>140</Paragraphs>
  <Slides>30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SassoonPrimaryInfant</vt:lpstr>
      <vt:lpstr>Times New Roman</vt:lpstr>
      <vt:lpstr>Office Theme</vt:lpstr>
      <vt:lpstr>Maths Workshop  Parklands Junior School Friday 8th November 2019</vt:lpstr>
      <vt:lpstr>PowerPoint Presentation</vt:lpstr>
      <vt:lpstr>Aims of today’s meeting</vt:lpstr>
      <vt:lpstr>PowerPoint Presentation</vt:lpstr>
      <vt:lpstr>UR Brainy https://urbrainy.com/mtc </vt:lpstr>
      <vt:lpstr>PowerPoint Presentation</vt:lpstr>
      <vt:lpstr>Concrete, Pictorial, Abstract Approach</vt:lpstr>
      <vt:lpstr>PowerPoint Presentation</vt:lpstr>
      <vt:lpstr>A range of resources</vt:lpstr>
      <vt:lpstr>Importance of concrete</vt:lpstr>
      <vt:lpstr>Why is CPA so important? (1)</vt:lpstr>
      <vt:lpstr>Why is CPA so important? (2)</vt:lpstr>
      <vt:lpstr>Multiple representations</vt:lpstr>
      <vt:lpstr>Addition: Year 3</vt:lpstr>
      <vt:lpstr>Year 3</vt:lpstr>
      <vt:lpstr>Addition Year 4</vt:lpstr>
      <vt:lpstr>Subtraction Year 3</vt:lpstr>
      <vt:lpstr>Year 3</vt:lpstr>
      <vt:lpstr>Subtraction Year 4</vt:lpstr>
      <vt:lpstr>Over to you!</vt:lpstr>
      <vt:lpstr>Multiplication Year 3</vt:lpstr>
      <vt:lpstr>Multiplication Year 4</vt:lpstr>
      <vt:lpstr>Your turn</vt:lpstr>
      <vt:lpstr>Problem Solving</vt:lpstr>
      <vt:lpstr>Examples- Year 3</vt:lpstr>
      <vt:lpstr>PowerPoint Presentation</vt:lpstr>
      <vt:lpstr>Problem solving, what and why?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is at the heart of Mathematics and therefore should be at the heart of mathematical teaching and learning.</dc:title>
  <dc:creator>amaguire</dc:creator>
  <cp:lastModifiedBy>broberts33.000</cp:lastModifiedBy>
  <cp:revision>142</cp:revision>
  <cp:lastPrinted>2019-11-07T17:52:17Z</cp:lastPrinted>
  <dcterms:created xsi:type="dcterms:W3CDTF">2015-01-23T20:53:54Z</dcterms:created>
  <dcterms:modified xsi:type="dcterms:W3CDTF">2019-11-08T14:46:23Z</dcterms:modified>
</cp:coreProperties>
</file>